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64" r:id="rId3"/>
    <p:sldId id="256" r:id="rId4"/>
    <p:sldId id="257" r:id="rId5"/>
    <p:sldId id="258" r:id="rId6"/>
    <p:sldId id="261" r:id="rId7"/>
    <p:sldId id="265" r:id="rId8"/>
    <p:sldId id="262" r:id="rId9"/>
    <p:sldId id="269" r:id="rId10"/>
    <p:sldId id="263" r:id="rId11"/>
    <p:sldId id="266" r:id="rId12"/>
    <p:sldId id="267" r:id="rId13"/>
    <p:sldId id="268" r:id="rId14"/>
    <p:sldId id="270"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9"/>
    <p:restoredTop sz="94646"/>
  </p:normalViewPr>
  <p:slideViewPr>
    <p:cSldViewPr snapToGrid="0" snapToObjects="1">
      <p:cViewPr varScale="1">
        <p:scale>
          <a:sx n="76" d="100"/>
          <a:sy n="76" d="100"/>
        </p:scale>
        <p:origin x="208"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6E49B5-0B75-4F42-8D6F-A4E9EC42F0A8}" type="doc">
      <dgm:prSet loTypeId="urn:microsoft.com/office/officeart/2018/5/layout/IconLeafLabelList" loCatId="icon" qsTypeId="urn:microsoft.com/office/officeart/2005/8/quickstyle/simple1" qsCatId="simple" csTypeId="urn:microsoft.com/office/officeart/2018/5/colors/Iconchunking_neutralicon_accent0_3" csCatId="mainScheme" phldr="1"/>
      <dgm:spPr/>
      <dgm:t>
        <a:bodyPr/>
        <a:lstStyle/>
        <a:p>
          <a:endParaRPr lang="en-US"/>
        </a:p>
      </dgm:t>
    </dgm:pt>
    <dgm:pt modelId="{5821AA59-28F1-409C-A8F5-25C38D878599}">
      <dgm:prSet custT="1"/>
      <dgm:spPr/>
      <dgm:t>
        <a:bodyPr/>
        <a:lstStyle/>
        <a:p>
          <a:pPr>
            <a:defRPr cap="all"/>
          </a:pPr>
          <a:r>
            <a:rPr lang="es-ES" sz="2000"/>
            <a:t>PRUEBA DE COMPRENSIÓN DE LECTURA </a:t>
          </a:r>
          <a:endParaRPr lang="en-US" sz="2000"/>
        </a:p>
      </dgm:t>
    </dgm:pt>
    <dgm:pt modelId="{52B80E32-D198-465D-93A2-EEE0BFB2917D}" type="parTrans" cxnId="{ACB67836-7732-4A2E-AC66-4A0ECA33867F}">
      <dgm:prSet/>
      <dgm:spPr/>
      <dgm:t>
        <a:bodyPr/>
        <a:lstStyle/>
        <a:p>
          <a:endParaRPr lang="en-US"/>
        </a:p>
      </dgm:t>
    </dgm:pt>
    <dgm:pt modelId="{46FE2A60-3770-4A96-A693-304C04E2FCBC}" type="sibTrans" cxnId="{ACB67836-7732-4A2E-AC66-4A0ECA33867F}">
      <dgm:prSet/>
      <dgm:spPr/>
      <dgm:t>
        <a:bodyPr/>
        <a:lstStyle/>
        <a:p>
          <a:endParaRPr lang="en-US"/>
        </a:p>
      </dgm:t>
    </dgm:pt>
    <dgm:pt modelId="{B307E2B2-5D8B-4505-BCF6-182F737B24E4}">
      <dgm:prSet/>
      <dgm:spPr/>
      <dgm:t>
        <a:bodyPr/>
        <a:lstStyle/>
        <a:p>
          <a:pPr>
            <a:defRPr cap="all"/>
          </a:pPr>
          <a:r>
            <a:rPr lang="es-ES"/>
            <a:t>5 TAREAS  EN 70 MINUTOS ¿15? </a:t>
          </a:r>
          <a:endParaRPr lang="en-US"/>
        </a:p>
      </dgm:t>
    </dgm:pt>
    <dgm:pt modelId="{4A6B171F-3FB3-4ED9-B51D-A78ABFDD29DC}" type="parTrans" cxnId="{1A93FF1E-617F-4141-BD2D-A24CA5409D35}">
      <dgm:prSet/>
      <dgm:spPr/>
      <dgm:t>
        <a:bodyPr/>
        <a:lstStyle/>
        <a:p>
          <a:endParaRPr lang="en-US"/>
        </a:p>
      </dgm:t>
    </dgm:pt>
    <dgm:pt modelId="{0716DAE7-7E7D-4B8F-9CF9-D8F006F9B78D}" type="sibTrans" cxnId="{1A93FF1E-617F-4141-BD2D-A24CA5409D35}">
      <dgm:prSet/>
      <dgm:spPr/>
      <dgm:t>
        <a:bodyPr/>
        <a:lstStyle/>
        <a:p>
          <a:endParaRPr lang="en-US"/>
        </a:p>
      </dgm:t>
    </dgm:pt>
    <dgm:pt modelId="{4A889D49-A116-42F4-9A44-10E46CBFB369}" type="pres">
      <dgm:prSet presAssocID="{F76E49B5-0B75-4F42-8D6F-A4E9EC42F0A8}" presName="root" presStyleCnt="0">
        <dgm:presLayoutVars>
          <dgm:dir/>
          <dgm:resizeHandles val="exact"/>
        </dgm:presLayoutVars>
      </dgm:prSet>
      <dgm:spPr/>
    </dgm:pt>
    <dgm:pt modelId="{2775B527-9EBE-4DA0-B081-EA2EA58BD252}" type="pres">
      <dgm:prSet presAssocID="{5821AA59-28F1-409C-A8F5-25C38D878599}" presName="compNode" presStyleCnt="0"/>
      <dgm:spPr/>
    </dgm:pt>
    <dgm:pt modelId="{2404FB39-80CC-43FD-9ED9-63190BCFDC37}" type="pres">
      <dgm:prSet presAssocID="{5821AA59-28F1-409C-A8F5-25C38D878599}" presName="iconBgRect" presStyleLbl="bgShp" presStyleIdx="0" presStyleCnt="2"/>
      <dgm:spPr>
        <a:prstGeom prst="round2DiagRect">
          <a:avLst>
            <a:gd name="adj1" fmla="val 29727"/>
            <a:gd name="adj2" fmla="val 0"/>
          </a:avLst>
        </a:prstGeom>
      </dgm:spPr>
    </dgm:pt>
    <dgm:pt modelId="{982F8952-AF21-4CCA-A1E0-E026E0CC563C}" type="pres">
      <dgm:prSet presAssocID="{5821AA59-28F1-409C-A8F5-25C38D87859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95DA174F-E3A2-4D59-93DC-D3F3C69D11F2}" type="pres">
      <dgm:prSet presAssocID="{5821AA59-28F1-409C-A8F5-25C38D878599}" presName="spaceRect" presStyleCnt="0"/>
      <dgm:spPr/>
    </dgm:pt>
    <dgm:pt modelId="{313AE917-9702-4118-8A79-286E4143C5C5}" type="pres">
      <dgm:prSet presAssocID="{5821AA59-28F1-409C-A8F5-25C38D878599}" presName="textRect" presStyleLbl="revTx" presStyleIdx="0" presStyleCnt="2">
        <dgm:presLayoutVars>
          <dgm:chMax val="1"/>
          <dgm:chPref val="1"/>
        </dgm:presLayoutVars>
      </dgm:prSet>
      <dgm:spPr/>
    </dgm:pt>
    <dgm:pt modelId="{E2E4A4A2-CF66-43B5-B69A-7DE0A8EB475B}" type="pres">
      <dgm:prSet presAssocID="{46FE2A60-3770-4A96-A693-304C04E2FCBC}" presName="sibTrans" presStyleCnt="0"/>
      <dgm:spPr/>
    </dgm:pt>
    <dgm:pt modelId="{B9199539-7240-4C0C-81EC-E2F96EF64A09}" type="pres">
      <dgm:prSet presAssocID="{B307E2B2-5D8B-4505-BCF6-182F737B24E4}" presName="compNode" presStyleCnt="0"/>
      <dgm:spPr/>
    </dgm:pt>
    <dgm:pt modelId="{5E8BB5FC-6EB6-4560-9BCC-830169C7018A}" type="pres">
      <dgm:prSet presAssocID="{B307E2B2-5D8B-4505-BCF6-182F737B24E4}" presName="iconBgRect" presStyleLbl="bgShp" presStyleIdx="1" presStyleCnt="2"/>
      <dgm:spPr>
        <a:prstGeom prst="round2DiagRect">
          <a:avLst>
            <a:gd name="adj1" fmla="val 29727"/>
            <a:gd name="adj2" fmla="val 0"/>
          </a:avLst>
        </a:prstGeom>
      </dgm:spPr>
    </dgm:pt>
    <dgm:pt modelId="{41242FBB-E6D9-43B4-8641-0846C61CA35E}" type="pres">
      <dgm:prSet presAssocID="{B307E2B2-5D8B-4505-BCF6-182F737B24E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320A8FD7-F414-4D47-AA38-02EEF9323CAC}" type="pres">
      <dgm:prSet presAssocID="{B307E2B2-5D8B-4505-BCF6-182F737B24E4}" presName="spaceRect" presStyleCnt="0"/>
      <dgm:spPr/>
    </dgm:pt>
    <dgm:pt modelId="{57AC6972-ECB0-438B-9987-B628BA50A9F3}" type="pres">
      <dgm:prSet presAssocID="{B307E2B2-5D8B-4505-BCF6-182F737B24E4}" presName="textRect" presStyleLbl="revTx" presStyleIdx="1" presStyleCnt="2">
        <dgm:presLayoutVars>
          <dgm:chMax val="1"/>
          <dgm:chPref val="1"/>
        </dgm:presLayoutVars>
      </dgm:prSet>
      <dgm:spPr/>
    </dgm:pt>
  </dgm:ptLst>
  <dgm:cxnLst>
    <dgm:cxn modelId="{1A93FF1E-617F-4141-BD2D-A24CA5409D35}" srcId="{F76E49B5-0B75-4F42-8D6F-A4E9EC42F0A8}" destId="{B307E2B2-5D8B-4505-BCF6-182F737B24E4}" srcOrd="1" destOrd="0" parTransId="{4A6B171F-3FB3-4ED9-B51D-A78ABFDD29DC}" sibTransId="{0716DAE7-7E7D-4B8F-9CF9-D8F006F9B78D}"/>
    <dgm:cxn modelId="{ACB67836-7732-4A2E-AC66-4A0ECA33867F}" srcId="{F76E49B5-0B75-4F42-8D6F-A4E9EC42F0A8}" destId="{5821AA59-28F1-409C-A8F5-25C38D878599}" srcOrd="0" destOrd="0" parTransId="{52B80E32-D198-465D-93A2-EEE0BFB2917D}" sibTransId="{46FE2A60-3770-4A96-A693-304C04E2FCBC}"/>
    <dgm:cxn modelId="{33ED7C93-6AD4-47A9-8738-582AE320C535}" type="presOf" srcId="{5821AA59-28F1-409C-A8F5-25C38D878599}" destId="{313AE917-9702-4118-8A79-286E4143C5C5}" srcOrd="0" destOrd="0" presId="urn:microsoft.com/office/officeart/2018/5/layout/IconLeafLabelList"/>
    <dgm:cxn modelId="{F9FABBD3-B867-4FE9-A05E-39B1428BBFF0}" type="presOf" srcId="{F76E49B5-0B75-4F42-8D6F-A4E9EC42F0A8}" destId="{4A889D49-A116-42F4-9A44-10E46CBFB369}" srcOrd="0" destOrd="0" presId="urn:microsoft.com/office/officeart/2018/5/layout/IconLeafLabelList"/>
    <dgm:cxn modelId="{CDD47CFB-DDA8-46CB-88C8-C3BBE9017F36}" type="presOf" srcId="{B307E2B2-5D8B-4505-BCF6-182F737B24E4}" destId="{57AC6972-ECB0-438B-9987-B628BA50A9F3}" srcOrd="0" destOrd="0" presId="urn:microsoft.com/office/officeart/2018/5/layout/IconLeafLabelList"/>
    <dgm:cxn modelId="{B2206211-4994-400C-8ED2-8ABCC57F9D47}" type="presParOf" srcId="{4A889D49-A116-42F4-9A44-10E46CBFB369}" destId="{2775B527-9EBE-4DA0-B081-EA2EA58BD252}" srcOrd="0" destOrd="0" presId="urn:microsoft.com/office/officeart/2018/5/layout/IconLeafLabelList"/>
    <dgm:cxn modelId="{DCEE1127-640C-4449-B7EB-5C2C3D91C3DE}" type="presParOf" srcId="{2775B527-9EBE-4DA0-B081-EA2EA58BD252}" destId="{2404FB39-80CC-43FD-9ED9-63190BCFDC37}" srcOrd="0" destOrd="0" presId="urn:microsoft.com/office/officeart/2018/5/layout/IconLeafLabelList"/>
    <dgm:cxn modelId="{3BE225E7-5C92-4007-B549-D497207CB492}" type="presParOf" srcId="{2775B527-9EBE-4DA0-B081-EA2EA58BD252}" destId="{982F8952-AF21-4CCA-A1E0-E026E0CC563C}" srcOrd="1" destOrd="0" presId="urn:microsoft.com/office/officeart/2018/5/layout/IconLeafLabelList"/>
    <dgm:cxn modelId="{9BCBFA45-F0BC-46B0-A8A6-6EDE3802A0C4}" type="presParOf" srcId="{2775B527-9EBE-4DA0-B081-EA2EA58BD252}" destId="{95DA174F-E3A2-4D59-93DC-D3F3C69D11F2}" srcOrd="2" destOrd="0" presId="urn:microsoft.com/office/officeart/2018/5/layout/IconLeafLabelList"/>
    <dgm:cxn modelId="{975ADD7C-D215-41BB-99AE-78F475DAA523}" type="presParOf" srcId="{2775B527-9EBE-4DA0-B081-EA2EA58BD252}" destId="{313AE917-9702-4118-8A79-286E4143C5C5}" srcOrd="3" destOrd="0" presId="urn:microsoft.com/office/officeart/2018/5/layout/IconLeafLabelList"/>
    <dgm:cxn modelId="{6A2066BA-55BD-487F-801D-5D33584DA2EA}" type="presParOf" srcId="{4A889D49-A116-42F4-9A44-10E46CBFB369}" destId="{E2E4A4A2-CF66-43B5-B69A-7DE0A8EB475B}" srcOrd="1" destOrd="0" presId="urn:microsoft.com/office/officeart/2018/5/layout/IconLeafLabelList"/>
    <dgm:cxn modelId="{000C4EF6-547C-4C09-875A-0E3C6999FE6A}" type="presParOf" srcId="{4A889D49-A116-42F4-9A44-10E46CBFB369}" destId="{B9199539-7240-4C0C-81EC-E2F96EF64A09}" srcOrd="2" destOrd="0" presId="urn:microsoft.com/office/officeart/2018/5/layout/IconLeafLabelList"/>
    <dgm:cxn modelId="{A62C7C04-4DE9-4DF2-B04E-8D015E94A29E}" type="presParOf" srcId="{B9199539-7240-4C0C-81EC-E2F96EF64A09}" destId="{5E8BB5FC-6EB6-4560-9BCC-830169C7018A}" srcOrd="0" destOrd="0" presId="urn:microsoft.com/office/officeart/2018/5/layout/IconLeafLabelList"/>
    <dgm:cxn modelId="{E29F1085-6566-4B22-87DD-F332C96B5742}" type="presParOf" srcId="{B9199539-7240-4C0C-81EC-E2F96EF64A09}" destId="{41242FBB-E6D9-43B4-8641-0846C61CA35E}" srcOrd="1" destOrd="0" presId="urn:microsoft.com/office/officeart/2018/5/layout/IconLeafLabelList"/>
    <dgm:cxn modelId="{290DC46E-B121-4BEE-BB2B-31EBC3BC3648}" type="presParOf" srcId="{B9199539-7240-4C0C-81EC-E2F96EF64A09}" destId="{320A8FD7-F414-4D47-AA38-02EEF9323CAC}" srcOrd="2" destOrd="0" presId="urn:microsoft.com/office/officeart/2018/5/layout/IconLeafLabelList"/>
    <dgm:cxn modelId="{8C0CC477-30AB-4421-ACB9-9F6230EC4DE5}" type="presParOf" srcId="{B9199539-7240-4C0C-81EC-E2F96EF64A09}" destId="{57AC6972-ECB0-438B-9987-B628BA50A9F3}"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4FB39-80CC-43FD-9ED9-63190BCFDC37}">
      <dsp:nvSpPr>
        <dsp:cNvPr id="0" name=""/>
        <dsp:cNvSpPr/>
      </dsp:nvSpPr>
      <dsp:spPr>
        <a:xfrm>
          <a:off x="2276393" y="2536"/>
          <a:ext cx="1372500" cy="13725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2F8952-AF21-4CCA-A1E0-E026E0CC563C}">
      <dsp:nvSpPr>
        <dsp:cNvPr id="0" name=""/>
        <dsp:cNvSpPr/>
      </dsp:nvSpPr>
      <dsp:spPr>
        <a:xfrm>
          <a:off x="2568893" y="295036"/>
          <a:ext cx="787500" cy="787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3AE917-9702-4118-8A79-286E4143C5C5}">
      <dsp:nvSpPr>
        <dsp:cNvPr id="0" name=""/>
        <dsp:cNvSpPr/>
      </dsp:nvSpPr>
      <dsp:spPr>
        <a:xfrm>
          <a:off x="1837643" y="1802536"/>
          <a:ext cx="225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s-ES" sz="2000" kern="1200"/>
            <a:t>PRUEBA DE COMPRENSIÓN DE LECTURA </a:t>
          </a:r>
          <a:endParaRPr lang="en-US" sz="2000" kern="1200"/>
        </a:p>
      </dsp:txBody>
      <dsp:txXfrm>
        <a:off x="1837643" y="1802536"/>
        <a:ext cx="2250000" cy="855000"/>
      </dsp:txXfrm>
    </dsp:sp>
    <dsp:sp modelId="{5E8BB5FC-6EB6-4560-9BCC-830169C7018A}">
      <dsp:nvSpPr>
        <dsp:cNvPr id="0" name=""/>
        <dsp:cNvSpPr/>
      </dsp:nvSpPr>
      <dsp:spPr>
        <a:xfrm>
          <a:off x="4920143" y="2536"/>
          <a:ext cx="1372500" cy="13725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242FBB-E6D9-43B4-8641-0846C61CA35E}">
      <dsp:nvSpPr>
        <dsp:cNvPr id="0" name=""/>
        <dsp:cNvSpPr/>
      </dsp:nvSpPr>
      <dsp:spPr>
        <a:xfrm>
          <a:off x="5212643" y="295036"/>
          <a:ext cx="787500" cy="787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AC6972-ECB0-438B-9987-B628BA50A9F3}">
      <dsp:nvSpPr>
        <dsp:cNvPr id="0" name=""/>
        <dsp:cNvSpPr/>
      </dsp:nvSpPr>
      <dsp:spPr>
        <a:xfrm>
          <a:off x="4481393" y="1802536"/>
          <a:ext cx="225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s-ES" sz="2500" kern="1200"/>
            <a:t>5 TAREAS  EN 70 MINUTOS ¿15? </a:t>
          </a:r>
          <a:endParaRPr lang="en-US" sz="2500" kern="1200"/>
        </a:p>
      </dsp:txBody>
      <dsp:txXfrm>
        <a:off x="4481393" y="1802536"/>
        <a:ext cx="2250000" cy="855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2681B5-B977-4040-AEEE-85E76148FBC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1339B00-219B-3444-857A-D323565F84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B799943-3D7D-1948-91D9-693C47982B1B}"/>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5" name="Marcador de pie de página 4">
            <a:extLst>
              <a:ext uri="{FF2B5EF4-FFF2-40B4-BE49-F238E27FC236}">
                <a16:creationId xmlns:a16="http://schemas.microsoft.com/office/drawing/2014/main" id="{A8FF684C-DF79-7644-A23B-BF52DE74CC06}"/>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B96646DD-56C6-C14A-AD49-DA7CE94A0A5F}"/>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187197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EC2237-5AF5-4B42-B429-5642CD572B4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7B67E1C-029C-734C-B704-ACD05D4DFCF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2DFEE31-51FE-084A-9CA0-2A4342073A98}"/>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5" name="Marcador de pie de página 4">
            <a:extLst>
              <a:ext uri="{FF2B5EF4-FFF2-40B4-BE49-F238E27FC236}">
                <a16:creationId xmlns:a16="http://schemas.microsoft.com/office/drawing/2014/main" id="{87E100C3-438B-B141-B720-C70CEA4C0083}"/>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DC8180B2-327E-3C4C-A273-E2FAFED4F1B8}"/>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330373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079A199-7692-C34D-8C3C-B0A0BB8C453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CC5E4DC-1CA9-E64B-85C3-5AFC67A66FC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44F88BB-249B-A845-8F50-EE0A6F404747}"/>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5" name="Marcador de pie de página 4">
            <a:extLst>
              <a:ext uri="{FF2B5EF4-FFF2-40B4-BE49-F238E27FC236}">
                <a16:creationId xmlns:a16="http://schemas.microsoft.com/office/drawing/2014/main" id="{A41A8A93-184D-B349-9C6E-F76AF17A92D4}"/>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08CB67A0-3ECD-1847-828A-8C05232D618D}"/>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261383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D8DF5E-C5CC-824C-BE4F-615AB10DBE6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A8CA5C5-E0FB-D040-A676-2CF4FBCA9E8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66BE6F2-FC41-3344-85EB-914BCE300A2B}"/>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5" name="Marcador de pie de página 4">
            <a:extLst>
              <a:ext uri="{FF2B5EF4-FFF2-40B4-BE49-F238E27FC236}">
                <a16:creationId xmlns:a16="http://schemas.microsoft.com/office/drawing/2014/main" id="{26EB5522-A8BC-4B44-9AB5-9ACE0967F14E}"/>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46A8AC91-108F-5940-A56B-D374DDC2CD56}"/>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257103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57C8AB-CBE7-FC40-A495-B0D5D947394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D3321AC-BE42-114E-9D7D-DC375CE14C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81A7EA0-E0B7-5D40-AEE7-B83A94A88F88}"/>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5" name="Marcador de pie de página 4">
            <a:extLst>
              <a:ext uri="{FF2B5EF4-FFF2-40B4-BE49-F238E27FC236}">
                <a16:creationId xmlns:a16="http://schemas.microsoft.com/office/drawing/2014/main" id="{4E5DA97A-44D0-0648-BE56-94891CBF2152}"/>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7F4BEDDB-9575-4142-B590-F24F9328741D}"/>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130595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3F3E1-6716-2942-815D-BD1A9EE6B44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5FD93E2-8B99-2A44-9DC9-34E3B19C889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2AD3B162-4C9A-F346-AFD9-44D3090C61E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42347AD-5AB8-6B4B-80AA-4BDC961BC34F}"/>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6" name="Marcador de pie de página 5">
            <a:extLst>
              <a:ext uri="{FF2B5EF4-FFF2-40B4-BE49-F238E27FC236}">
                <a16:creationId xmlns:a16="http://schemas.microsoft.com/office/drawing/2014/main" id="{F648EF4B-C5C0-FC47-A5EC-272AF70827AE}"/>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7B2EE3C1-791A-6A47-833B-A313DC5921F8}"/>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346126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D76B05-8674-3046-A878-1331D3978EF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5EECDBF-6750-BE4E-8816-5766824E86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F74E411-56BA-594E-B98C-6D4294FF1BC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61339ED-B3F5-9845-836C-60722971E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D908166-4658-0349-8EBE-090300130DC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F27469C-FC13-6140-9B45-BC30B3180B59}"/>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8" name="Marcador de pie de página 7">
            <a:extLst>
              <a:ext uri="{FF2B5EF4-FFF2-40B4-BE49-F238E27FC236}">
                <a16:creationId xmlns:a16="http://schemas.microsoft.com/office/drawing/2014/main" id="{76EA07AD-411E-0F4F-89CF-5C7DFA5820F3}"/>
              </a:ext>
            </a:extLst>
          </p:cNvPr>
          <p:cNvSpPr>
            <a:spLocks noGrp="1"/>
          </p:cNvSpPr>
          <p:nvPr>
            <p:ph type="ftr" sz="quarter" idx="11"/>
          </p:nvPr>
        </p:nvSpPr>
        <p:spPr/>
        <p:txBody>
          <a:bodyPr/>
          <a:lstStyle/>
          <a:p>
            <a:endParaRPr lang="es-ES" dirty="0"/>
          </a:p>
        </p:txBody>
      </p:sp>
      <p:sp>
        <p:nvSpPr>
          <p:cNvPr id="9" name="Marcador de número de diapositiva 8">
            <a:extLst>
              <a:ext uri="{FF2B5EF4-FFF2-40B4-BE49-F238E27FC236}">
                <a16:creationId xmlns:a16="http://schemas.microsoft.com/office/drawing/2014/main" id="{9E995E20-3447-394A-84BB-962091E52568}"/>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378610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C34145-3F19-0D4D-B0AB-9C36153643C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47886CB3-4ED3-0F47-8C66-2AF60C82285D}"/>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4" name="Marcador de pie de página 3">
            <a:extLst>
              <a:ext uri="{FF2B5EF4-FFF2-40B4-BE49-F238E27FC236}">
                <a16:creationId xmlns:a16="http://schemas.microsoft.com/office/drawing/2014/main" id="{093C5B5A-9871-B447-BB82-6506061BA43F}"/>
              </a:ext>
            </a:extLst>
          </p:cNvPr>
          <p:cNvSpPr>
            <a:spLocks noGrp="1"/>
          </p:cNvSpPr>
          <p:nvPr>
            <p:ph type="ftr" sz="quarter" idx="11"/>
          </p:nvPr>
        </p:nvSpPr>
        <p:spPr/>
        <p:txBody>
          <a:bodyPr/>
          <a:lstStyle/>
          <a:p>
            <a:endParaRPr lang="es-ES" dirty="0"/>
          </a:p>
        </p:txBody>
      </p:sp>
      <p:sp>
        <p:nvSpPr>
          <p:cNvPr id="5" name="Marcador de número de diapositiva 4">
            <a:extLst>
              <a:ext uri="{FF2B5EF4-FFF2-40B4-BE49-F238E27FC236}">
                <a16:creationId xmlns:a16="http://schemas.microsoft.com/office/drawing/2014/main" id="{12864375-FA0F-FA49-95C9-100C501831D8}"/>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63483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F0BE94-A5B7-8948-B0C3-9E3075002A20}"/>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3" name="Marcador de pie de página 2">
            <a:extLst>
              <a:ext uri="{FF2B5EF4-FFF2-40B4-BE49-F238E27FC236}">
                <a16:creationId xmlns:a16="http://schemas.microsoft.com/office/drawing/2014/main" id="{920360E9-7807-FB4B-B394-DAA46F6A50F4}"/>
              </a:ext>
            </a:extLst>
          </p:cNvPr>
          <p:cNvSpPr>
            <a:spLocks noGrp="1"/>
          </p:cNvSpPr>
          <p:nvPr>
            <p:ph type="ftr" sz="quarter" idx="11"/>
          </p:nvPr>
        </p:nvSpPr>
        <p:spPr/>
        <p:txBody>
          <a:bodyPr/>
          <a:lstStyle/>
          <a:p>
            <a:endParaRPr lang="es-ES" dirty="0"/>
          </a:p>
        </p:txBody>
      </p:sp>
      <p:sp>
        <p:nvSpPr>
          <p:cNvPr id="4" name="Marcador de número de diapositiva 3">
            <a:extLst>
              <a:ext uri="{FF2B5EF4-FFF2-40B4-BE49-F238E27FC236}">
                <a16:creationId xmlns:a16="http://schemas.microsoft.com/office/drawing/2014/main" id="{CBCB9273-5482-1C4E-A8B1-34849BF377AC}"/>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27393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739A5-5716-E64A-BDEA-3B26124D98A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B09CF23-1C30-044E-AFD8-542041D46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4B2132B-82BE-BF48-8354-524EA7DF9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7E251D4-8A02-AA48-B270-CA06DD2D5CBF}"/>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6" name="Marcador de pie de página 5">
            <a:extLst>
              <a:ext uri="{FF2B5EF4-FFF2-40B4-BE49-F238E27FC236}">
                <a16:creationId xmlns:a16="http://schemas.microsoft.com/office/drawing/2014/main" id="{E3AA0167-4C4A-8548-8418-C9F59D4565A4}"/>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DE4149E7-BD96-C44C-B4C1-A5C22CA05137}"/>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427031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8CB42-1389-894E-9F98-68C838E5E23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E0193B7-65D8-AD4C-BCDB-E3E4CF2194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20EB853A-DCE4-7649-97AA-41607AFB35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E937BBB-7F85-7D46-BAB4-4250A90FF871}"/>
              </a:ext>
            </a:extLst>
          </p:cNvPr>
          <p:cNvSpPr>
            <a:spLocks noGrp="1"/>
          </p:cNvSpPr>
          <p:nvPr>
            <p:ph type="dt" sz="half" idx="10"/>
          </p:nvPr>
        </p:nvSpPr>
        <p:spPr/>
        <p:txBody>
          <a:bodyPr/>
          <a:lstStyle/>
          <a:p>
            <a:fld id="{CADD1005-374A-074F-9C8A-BDF21D3777FE}" type="datetimeFigureOut">
              <a:rPr lang="es-ES" smtClean="0"/>
              <a:t>4/5/20</a:t>
            </a:fld>
            <a:endParaRPr lang="es-ES" dirty="0"/>
          </a:p>
        </p:txBody>
      </p:sp>
      <p:sp>
        <p:nvSpPr>
          <p:cNvPr id="6" name="Marcador de pie de página 5">
            <a:extLst>
              <a:ext uri="{FF2B5EF4-FFF2-40B4-BE49-F238E27FC236}">
                <a16:creationId xmlns:a16="http://schemas.microsoft.com/office/drawing/2014/main" id="{2E94D653-1892-DD4B-A0AF-CB3868E3DA59}"/>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21E06CDD-DD32-E040-8261-230F0CF7530B}"/>
              </a:ext>
            </a:extLst>
          </p:cNvPr>
          <p:cNvSpPr>
            <a:spLocks noGrp="1"/>
          </p:cNvSpPr>
          <p:nvPr>
            <p:ph type="sldNum" sz="quarter" idx="12"/>
          </p:nvPr>
        </p:nvSpPr>
        <p:spPr/>
        <p:txBody>
          <a:bodyPr/>
          <a:lstStyle/>
          <a:p>
            <a:fld id="{8D3F1A3C-7672-E446-8010-761CE6D549DE}" type="slidenum">
              <a:rPr lang="es-ES" smtClean="0"/>
              <a:t>‹Nº›</a:t>
            </a:fld>
            <a:endParaRPr lang="es-ES" dirty="0"/>
          </a:p>
        </p:txBody>
      </p:sp>
    </p:spTree>
    <p:extLst>
      <p:ext uri="{BB962C8B-B14F-4D97-AF65-F5344CB8AC3E}">
        <p14:creationId xmlns:p14="http://schemas.microsoft.com/office/powerpoint/2010/main" val="3377425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ACFE79E-FC17-A84E-BE9D-86A091B3A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C263FF5-610F-2E49-BA31-C0DE56391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936502D-6ADC-4F4E-B1C3-A974DA2E4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D1005-374A-074F-9C8A-BDF21D3777FE}" type="datetimeFigureOut">
              <a:rPr lang="es-ES" smtClean="0"/>
              <a:t>4/5/20</a:t>
            </a:fld>
            <a:endParaRPr lang="es-ES" dirty="0"/>
          </a:p>
        </p:txBody>
      </p:sp>
      <p:sp>
        <p:nvSpPr>
          <p:cNvPr id="5" name="Marcador de pie de página 4">
            <a:extLst>
              <a:ext uri="{FF2B5EF4-FFF2-40B4-BE49-F238E27FC236}">
                <a16:creationId xmlns:a16="http://schemas.microsoft.com/office/drawing/2014/main" id="{5B3937E3-5F2B-E743-BE06-29694E938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a:extLst>
              <a:ext uri="{FF2B5EF4-FFF2-40B4-BE49-F238E27FC236}">
                <a16:creationId xmlns:a16="http://schemas.microsoft.com/office/drawing/2014/main" id="{06B949DE-0773-6A42-986B-BAB2A47E28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F1A3C-7672-E446-8010-761CE6D549DE}" type="slidenum">
              <a:rPr lang="es-ES" smtClean="0"/>
              <a:t>‹Nº›</a:t>
            </a:fld>
            <a:endParaRPr lang="es-ES" dirty="0"/>
          </a:p>
        </p:txBody>
      </p:sp>
    </p:spTree>
    <p:extLst>
      <p:ext uri="{BB962C8B-B14F-4D97-AF65-F5344CB8AC3E}">
        <p14:creationId xmlns:p14="http://schemas.microsoft.com/office/powerpoint/2010/main" val="36993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6">
            <a:extLst>
              <a:ext uri="{FF2B5EF4-FFF2-40B4-BE49-F238E27FC236}">
                <a16:creationId xmlns:a16="http://schemas.microsoft.com/office/drawing/2014/main" id="{A495F8E3-5243-4F02-AC53-F05721B35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35" name="Group 8">
            <a:extLst>
              <a:ext uri="{FF2B5EF4-FFF2-40B4-BE49-F238E27FC236}">
                <a16:creationId xmlns:a16="http://schemas.microsoft.com/office/drawing/2014/main" id="{45280F9F-2129-4B35-86B4-8A4267DFA3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0" name="Freeform 5">
              <a:extLst>
                <a:ext uri="{FF2B5EF4-FFF2-40B4-BE49-F238E27FC236}">
                  <a16:creationId xmlns:a16="http://schemas.microsoft.com/office/drawing/2014/main" id="{079E950F-26FD-49A5-8CFB-664703BE5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6">
              <a:extLst>
                <a:ext uri="{FF2B5EF4-FFF2-40B4-BE49-F238E27FC236}">
                  <a16:creationId xmlns:a16="http://schemas.microsoft.com/office/drawing/2014/main" id="{A957C5C2-2E01-464B-97B4-1981AF052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7">
              <a:extLst>
                <a:ext uri="{FF2B5EF4-FFF2-40B4-BE49-F238E27FC236}">
                  <a16:creationId xmlns:a16="http://schemas.microsoft.com/office/drawing/2014/main" id="{53B7BE02-9D75-4EBB-879B-D7B75937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7" name="Freeform 8">
              <a:extLst>
                <a:ext uri="{FF2B5EF4-FFF2-40B4-BE49-F238E27FC236}">
                  <a16:creationId xmlns:a16="http://schemas.microsoft.com/office/drawing/2014/main" id="{0D9536D6-02B7-4110-BF2B-17B08DDFE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9">
              <a:extLst>
                <a:ext uri="{FF2B5EF4-FFF2-40B4-BE49-F238E27FC236}">
                  <a16:creationId xmlns:a16="http://schemas.microsoft.com/office/drawing/2014/main" id="{ADA6B83F-32F5-4D8C-AA2F-53A4FA125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0">
              <a:extLst>
                <a:ext uri="{FF2B5EF4-FFF2-40B4-BE49-F238E27FC236}">
                  <a16:creationId xmlns:a16="http://schemas.microsoft.com/office/drawing/2014/main" id="{AE2FF24D-C357-4073-8093-410279D42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1">
              <a:extLst>
                <a:ext uri="{FF2B5EF4-FFF2-40B4-BE49-F238E27FC236}">
                  <a16:creationId xmlns:a16="http://schemas.microsoft.com/office/drawing/2014/main" id="{7A7D5D9E-853D-4831-B45D-ED773133B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2">
              <a:extLst>
                <a:ext uri="{FF2B5EF4-FFF2-40B4-BE49-F238E27FC236}">
                  <a16:creationId xmlns:a16="http://schemas.microsoft.com/office/drawing/2014/main" id="{5D185781-4FC4-4AF1-B231-942FDE963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3">
              <a:extLst>
                <a:ext uri="{FF2B5EF4-FFF2-40B4-BE49-F238E27FC236}">
                  <a16:creationId xmlns:a16="http://schemas.microsoft.com/office/drawing/2014/main" id="{CC270413-B0D3-4A07-BD1B-E9254A989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4">
              <a:extLst>
                <a:ext uri="{FF2B5EF4-FFF2-40B4-BE49-F238E27FC236}">
                  <a16:creationId xmlns:a16="http://schemas.microsoft.com/office/drawing/2014/main" id="{2C47358D-4669-406F-AC20-6D169951BE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5">
              <a:extLst>
                <a:ext uri="{FF2B5EF4-FFF2-40B4-BE49-F238E27FC236}">
                  <a16:creationId xmlns:a16="http://schemas.microsoft.com/office/drawing/2014/main" id="{328C9057-3C8A-45CB-A084-4AD4535CD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6">
              <a:extLst>
                <a:ext uri="{FF2B5EF4-FFF2-40B4-BE49-F238E27FC236}">
                  <a16:creationId xmlns:a16="http://schemas.microsoft.com/office/drawing/2014/main" id="{D204A0F9-30D5-4D9E-9019-95DEDCFF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7">
              <a:extLst>
                <a:ext uri="{FF2B5EF4-FFF2-40B4-BE49-F238E27FC236}">
                  <a16:creationId xmlns:a16="http://schemas.microsoft.com/office/drawing/2014/main" id="{F9CC2C27-C82D-467C-836F-F166E7059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8">
              <a:extLst>
                <a:ext uri="{FF2B5EF4-FFF2-40B4-BE49-F238E27FC236}">
                  <a16:creationId xmlns:a16="http://schemas.microsoft.com/office/drawing/2014/main" id="{F680CD9A-5DEE-446A-A951-936A1B2D1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9">
              <a:extLst>
                <a:ext uri="{FF2B5EF4-FFF2-40B4-BE49-F238E27FC236}">
                  <a16:creationId xmlns:a16="http://schemas.microsoft.com/office/drawing/2014/main" id="{90F745C0-6118-47A3-85AB-A412FE581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0">
              <a:extLst>
                <a:ext uri="{FF2B5EF4-FFF2-40B4-BE49-F238E27FC236}">
                  <a16:creationId xmlns:a16="http://schemas.microsoft.com/office/drawing/2014/main" id="{3CEC5B1E-7348-4ACE-B1DD-E53926E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1">
              <a:extLst>
                <a:ext uri="{FF2B5EF4-FFF2-40B4-BE49-F238E27FC236}">
                  <a16:creationId xmlns:a16="http://schemas.microsoft.com/office/drawing/2014/main" id="{F96B7951-47C0-4555-9A22-86491610F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2">
              <a:extLst>
                <a:ext uri="{FF2B5EF4-FFF2-40B4-BE49-F238E27FC236}">
                  <a16:creationId xmlns:a16="http://schemas.microsoft.com/office/drawing/2014/main" id="{ACD5C04A-A4EA-432A-A9B5-F84F41D74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8" name="Freeform 23">
              <a:extLst>
                <a:ext uri="{FF2B5EF4-FFF2-40B4-BE49-F238E27FC236}">
                  <a16:creationId xmlns:a16="http://schemas.microsoft.com/office/drawing/2014/main" id="{B33C957B-D207-438D-9823-4FF59328F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0" name="Group 29">
            <a:extLst>
              <a:ext uri="{FF2B5EF4-FFF2-40B4-BE49-F238E27FC236}">
                <a16:creationId xmlns:a16="http://schemas.microsoft.com/office/drawing/2014/main" id="{EF79D782-A9ED-4AEE-B67D-DDD6F1CB52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1" name="Rectangle 30">
              <a:extLst>
                <a:ext uri="{FF2B5EF4-FFF2-40B4-BE49-F238E27FC236}">
                  <a16:creationId xmlns:a16="http://schemas.microsoft.com/office/drawing/2014/main" id="{E6C9F140-6D17-42C4-96E2-F124090D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31">
              <a:extLst>
                <a:ext uri="{FF2B5EF4-FFF2-40B4-BE49-F238E27FC236}">
                  <a16:creationId xmlns:a16="http://schemas.microsoft.com/office/drawing/2014/main" id="{EE0A3AEC-72D0-4759-A596-564927A0C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1A027B02-EC1B-499B-B4F5-7221EC8D8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ítulo 1">
            <a:extLst>
              <a:ext uri="{FF2B5EF4-FFF2-40B4-BE49-F238E27FC236}">
                <a16:creationId xmlns:a16="http://schemas.microsoft.com/office/drawing/2014/main" id="{59D4F972-CA50-3941-BB6C-8188E1ECB5E0}"/>
              </a:ext>
            </a:extLst>
          </p:cNvPr>
          <p:cNvSpPr>
            <a:spLocks noGrp="1"/>
          </p:cNvSpPr>
          <p:nvPr>
            <p:ph type="title"/>
          </p:nvPr>
        </p:nvSpPr>
        <p:spPr>
          <a:xfrm>
            <a:off x="1717820" y="3046205"/>
            <a:ext cx="8677656" cy="1746504"/>
          </a:xfrm>
        </p:spPr>
        <p:txBody>
          <a:bodyPr vert="horz" lIns="91440" tIns="45720" rIns="91440" bIns="45720" rtlCol="0" anchor="b">
            <a:normAutofit fontScale="90000"/>
          </a:bodyPr>
          <a:lstStyle/>
          <a:p>
            <a:pPr algn="ctr"/>
            <a:br>
              <a:rPr lang="en-US" sz="5400" kern="1200" dirty="0">
                <a:solidFill>
                  <a:srgbClr val="FFFFFF"/>
                </a:solidFill>
                <a:latin typeface="+mj-lt"/>
                <a:ea typeface="+mj-ea"/>
                <a:cs typeface="+mj-cs"/>
              </a:rPr>
            </a:br>
            <a:r>
              <a:rPr lang="en-US" sz="5400" kern="1200" dirty="0">
                <a:solidFill>
                  <a:srgbClr val="FFFFFF"/>
                </a:solidFill>
                <a:latin typeface="+mj-lt"/>
                <a:ea typeface="+mj-ea"/>
                <a:cs typeface="+mj-cs"/>
              </a:rPr>
              <a:t>DELE EXPRESS B1</a:t>
            </a:r>
            <a:br>
              <a:rPr lang="en-US" sz="5400" kern="1200" dirty="0">
                <a:solidFill>
                  <a:srgbClr val="FFFFFF"/>
                </a:solidFill>
                <a:latin typeface="+mj-lt"/>
                <a:ea typeface="+mj-ea"/>
                <a:cs typeface="+mj-cs"/>
              </a:rPr>
            </a:br>
            <a:br>
              <a:rPr lang="en-US" sz="5400" kern="1200" dirty="0">
                <a:solidFill>
                  <a:srgbClr val="FFFFFF"/>
                </a:solidFill>
                <a:latin typeface="+mj-lt"/>
                <a:ea typeface="+mj-ea"/>
                <a:cs typeface="+mj-cs"/>
              </a:rPr>
            </a:br>
            <a:r>
              <a:rPr lang="en-US" sz="5400" kern="1200" dirty="0">
                <a:solidFill>
                  <a:srgbClr val="FFFFFF"/>
                </a:solidFill>
                <a:latin typeface="+mj-lt"/>
                <a:ea typeface="+mj-ea"/>
                <a:cs typeface="+mj-cs"/>
              </a:rPr>
              <a:t>Cursor de </a:t>
            </a:r>
            <a:r>
              <a:rPr lang="en-US" sz="5400" kern="1200" dirty="0" err="1">
                <a:solidFill>
                  <a:srgbClr val="FFFFFF"/>
                </a:solidFill>
                <a:latin typeface="+mj-lt"/>
                <a:ea typeface="+mj-ea"/>
                <a:cs typeface="+mj-cs"/>
              </a:rPr>
              <a:t>preparación</a:t>
            </a:r>
            <a:r>
              <a:rPr lang="en-US" sz="5400" kern="1200" dirty="0">
                <a:solidFill>
                  <a:srgbClr val="FFFFFF"/>
                </a:solidFill>
                <a:latin typeface="+mj-lt"/>
                <a:ea typeface="+mj-ea"/>
                <a:cs typeface="+mj-cs"/>
              </a:rPr>
              <a:t> al </a:t>
            </a:r>
            <a:r>
              <a:rPr lang="en-US" sz="5400" kern="1200" dirty="0" err="1">
                <a:solidFill>
                  <a:srgbClr val="FFFFFF"/>
                </a:solidFill>
                <a:latin typeface="+mj-lt"/>
                <a:ea typeface="+mj-ea"/>
                <a:cs typeface="+mj-cs"/>
              </a:rPr>
              <a:t>examen</a:t>
            </a:r>
            <a:r>
              <a:rPr lang="en-US" sz="5400" kern="1200" dirty="0">
                <a:solidFill>
                  <a:srgbClr val="FFFFFF"/>
                </a:solidFill>
                <a:latin typeface="+mj-lt"/>
                <a:ea typeface="+mj-ea"/>
                <a:cs typeface="+mj-cs"/>
              </a:rPr>
              <a:t> DELE </a:t>
            </a:r>
          </a:p>
        </p:txBody>
      </p:sp>
      <p:pic>
        <p:nvPicPr>
          <p:cNvPr id="4" name="Imagen 3" descr="Imagen que contiene dibujo&#10;&#10;Descripción generada automáticamente">
            <a:extLst>
              <a:ext uri="{FF2B5EF4-FFF2-40B4-BE49-F238E27FC236}">
                <a16:creationId xmlns:a16="http://schemas.microsoft.com/office/drawing/2014/main" id="{19609C1D-3AA5-F148-9422-36B2F7F65877}"/>
              </a:ext>
            </a:extLst>
          </p:cNvPr>
          <p:cNvPicPr>
            <a:picLocks noChangeAspect="1"/>
          </p:cNvPicPr>
          <p:nvPr/>
        </p:nvPicPr>
        <p:blipFill>
          <a:blip r:embed="rId2"/>
          <a:stretch>
            <a:fillRect/>
          </a:stretch>
        </p:blipFill>
        <p:spPr>
          <a:xfrm>
            <a:off x="10548934" y="146690"/>
            <a:ext cx="1307574" cy="365644"/>
          </a:xfrm>
          <a:prstGeom prst="rect">
            <a:avLst/>
          </a:prstGeom>
        </p:spPr>
      </p:pic>
    </p:spTree>
    <p:extLst>
      <p:ext uri="{BB962C8B-B14F-4D97-AF65-F5344CB8AC3E}">
        <p14:creationId xmlns:p14="http://schemas.microsoft.com/office/powerpoint/2010/main" val="2385811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2"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A5451FFE-0E6E-8547-88C2-2C1D468A0353}"/>
              </a:ext>
            </a:extLst>
          </p:cNvPr>
          <p:cNvSpPr>
            <a:spLocks noGrp="1"/>
          </p:cNvSpPr>
          <p:nvPr>
            <p:ph type="title"/>
          </p:nvPr>
        </p:nvSpPr>
        <p:spPr>
          <a:xfrm>
            <a:off x="1047280" y="759805"/>
            <a:ext cx="10306520" cy="1325563"/>
          </a:xfrm>
        </p:spPr>
        <p:txBody>
          <a:bodyPr>
            <a:normAutofit/>
          </a:bodyPr>
          <a:lstStyle/>
          <a:p>
            <a:r>
              <a:rPr lang="es-ES" sz="4000">
                <a:solidFill>
                  <a:srgbClr val="FFFFFF"/>
                </a:solidFill>
              </a:rPr>
              <a:t>Cómo conseguir estar apto en la</a:t>
            </a:r>
            <a:br>
              <a:rPr lang="es-ES" sz="4000">
                <a:solidFill>
                  <a:srgbClr val="FFFFFF"/>
                </a:solidFill>
              </a:rPr>
            </a:br>
            <a:r>
              <a:rPr lang="es-ES" sz="4000">
                <a:solidFill>
                  <a:srgbClr val="FFFFFF"/>
                </a:solidFill>
              </a:rPr>
              <a:t>Prueba de expresión e interacción escritas. </a:t>
            </a:r>
          </a:p>
        </p:txBody>
      </p:sp>
      <p:pic>
        <p:nvPicPr>
          <p:cNvPr id="9" name="Graphic 8">
            <a:extLst>
              <a:ext uri="{FF2B5EF4-FFF2-40B4-BE49-F238E27FC236}">
                <a16:creationId xmlns:a16="http://schemas.microsoft.com/office/drawing/2014/main" id="{8552D1BA-8749-481D-B842-08CCD7CDD6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67514" y="2342625"/>
            <a:ext cx="1857108" cy="1857108"/>
          </a:xfrm>
          <a:prstGeom prst="rect">
            <a:avLst/>
          </a:prstGeom>
        </p:spPr>
      </p:pic>
      <p:sp>
        <p:nvSpPr>
          <p:cNvPr id="3" name="Marcador de contenido 2">
            <a:extLst>
              <a:ext uri="{FF2B5EF4-FFF2-40B4-BE49-F238E27FC236}">
                <a16:creationId xmlns:a16="http://schemas.microsoft.com/office/drawing/2014/main" id="{AF0838EB-BB9A-2A4F-A69D-16798A48039C}"/>
              </a:ext>
            </a:extLst>
          </p:cNvPr>
          <p:cNvSpPr>
            <a:spLocks noGrp="1"/>
          </p:cNvSpPr>
          <p:nvPr>
            <p:ph idx="1"/>
          </p:nvPr>
        </p:nvSpPr>
        <p:spPr>
          <a:xfrm>
            <a:off x="1321668" y="2466790"/>
            <a:ext cx="7126191" cy="1146876"/>
          </a:xfrm>
        </p:spPr>
        <p:txBody>
          <a:bodyPr>
            <a:normAutofit/>
          </a:bodyPr>
          <a:lstStyle/>
          <a:p>
            <a:r>
              <a:rPr lang="es-ES" sz="1800" b="1" u="sng"/>
              <a:t>Holística: </a:t>
            </a:r>
            <a:r>
              <a:rPr lang="es-ES" sz="1800"/>
              <a:t>Escribir la información requerida y usar vocabulario suficiente para poder describir o expresar opinión.</a:t>
            </a:r>
          </a:p>
        </p:txBody>
      </p:sp>
      <p:sp>
        <p:nvSpPr>
          <p:cNvPr id="7" name="Rectángulo 6">
            <a:extLst>
              <a:ext uri="{FF2B5EF4-FFF2-40B4-BE49-F238E27FC236}">
                <a16:creationId xmlns:a16="http://schemas.microsoft.com/office/drawing/2014/main" id="{6E826FD4-F6A8-FC45-A145-C800AB83C9DA}"/>
              </a:ext>
            </a:extLst>
          </p:cNvPr>
          <p:cNvSpPr/>
          <p:nvPr/>
        </p:nvSpPr>
        <p:spPr>
          <a:xfrm>
            <a:off x="1167377" y="3123316"/>
            <a:ext cx="6100321" cy="1661993"/>
          </a:xfrm>
          <a:prstGeom prst="rect">
            <a:avLst/>
          </a:prstGeom>
        </p:spPr>
        <p:txBody>
          <a:bodyPr wrap="square">
            <a:spAutoFit/>
          </a:bodyPr>
          <a:lstStyle/>
          <a:p>
            <a:pPr marL="285750" indent="-285750">
              <a:buFont typeface="Arial" panose="020B0604020202020204" pitchFamily="34" charset="0"/>
              <a:buChar char="•"/>
            </a:pPr>
            <a:r>
              <a:rPr lang="es-ES" dirty="0"/>
              <a:t> </a:t>
            </a:r>
            <a:r>
              <a:rPr lang="es-ES" b="1" u="sng" dirty="0"/>
              <a:t>Conectores: </a:t>
            </a:r>
            <a:r>
              <a:rPr lang="es-ES" dirty="0"/>
              <a:t>Usar mecanismos como («primero», «luego», «</a:t>
            </a:r>
            <a:r>
              <a:rPr lang="es-ES" dirty="0" err="1"/>
              <a:t>después</a:t>
            </a:r>
            <a:r>
              <a:rPr lang="es-ES" dirty="0"/>
              <a:t>») («y», «</a:t>
            </a:r>
            <a:r>
              <a:rPr lang="es-ES" dirty="0" err="1"/>
              <a:t>también</a:t>
            </a:r>
            <a:r>
              <a:rPr lang="es-ES" dirty="0"/>
              <a:t>», «por eso», «entonces», «pero», «porque...»). </a:t>
            </a:r>
          </a:p>
          <a:p>
            <a:pPr marL="285750" indent="-285750">
              <a:buFont typeface="Arial" panose="020B0604020202020204" pitchFamily="34" charset="0"/>
              <a:buChar char="•"/>
            </a:pPr>
            <a:endParaRPr lang="es-ES" sz="2400" dirty="0"/>
          </a:p>
          <a:p>
            <a:pPr marL="285750" indent="-285750">
              <a:buFont typeface="Arial" panose="020B0604020202020204" pitchFamily="34" charset="0"/>
              <a:buChar char="•"/>
            </a:pPr>
            <a:endParaRPr lang="es-ES" sz="2400" dirty="0"/>
          </a:p>
        </p:txBody>
      </p:sp>
      <p:sp>
        <p:nvSpPr>
          <p:cNvPr id="10" name="CuadroTexto 9">
            <a:extLst>
              <a:ext uri="{FF2B5EF4-FFF2-40B4-BE49-F238E27FC236}">
                <a16:creationId xmlns:a16="http://schemas.microsoft.com/office/drawing/2014/main" id="{C0D710A5-7500-394A-846D-7A157A224414}"/>
              </a:ext>
            </a:extLst>
          </p:cNvPr>
          <p:cNvSpPr txBox="1"/>
          <p:nvPr/>
        </p:nvSpPr>
        <p:spPr>
          <a:xfrm>
            <a:off x="1167377" y="4121922"/>
            <a:ext cx="6723315" cy="646331"/>
          </a:xfrm>
          <a:prstGeom prst="rect">
            <a:avLst/>
          </a:prstGeom>
          <a:noFill/>
        </p:spPr>
        <p:txBody>
          <a:bodyPr wrap="none" rtlCol="0">
            <a:spAutoFit/>
          </a:bodyPr>
          <a:lstStyle/>
          <a:p>
            <a:pPr marL="285750" indent="-285750">
              <a:buFont typeface="Arial" panose="020B0604020202020204" pitchFamily="34" charset="0"/>
              <a:buChar char="•"/>
            </a:pPr>
            <a:r>
              <a:rPr lang="es-ES" b="1" u="sng"/>
              <a:t>Adecuación: </a:t>
            </a:r>
            <a:r>
              <a:rPr lang="es-ES"/>
              <a:t>Saludar, despedirse. Escribir todos los puntos, incluso </a:t>
            </a:r>
          </a:p>
          <a:p>
            <a:r>
              <a:rPr lang="es-ES"/>
              <a:t>      ampliar para llegar al tres. </a:t>
            </a:r>
          </a:p>
        </p:txBody>
      </p:sp>
      <p:sp>
        <p:nvSpPr>
          <p:cNvPr id="15" name="CuadroTexto 14">
            <a:extLst>
              <a:ext uri="{FF2B5EF4-FFF2-40B4-BE49-F238E27FC236}">
                <a16:creationId xmlns:a16="http://schemas.microsoft.com/office/drawing/2014/main" id="{525B1590-AD22-9943-B960-3837719EE2DF}"/>
              </a:ext>
            </a:extLst>
          </p:cNvPr>
          <p:cNvSpPr txBox="1"/>
          <p:nvPr/>
        </p:nvSpPr>
        <p:spPr>
          <a:xfrm>
            <a:off x="1119322" y="5004493"/>
            <a:ext cx="6914072" cy="646331"/>
          </a:xfrm>
          <a:prstGeom prst="rect">
            <a:avLst/>
          </a:prstGeom>
          <a:noFill/>
        </p:spPr>
        <p:txBody>
          <a:bodyPr wrap="none" rtlCol="0">
            <a:spAutoFit/>
          </a:bodyPr>
          <a:lstStyle/>
          <a:p>
            <a:pPr marL="285750" indent="-285750">
              <a:buFont typeface="Arial" panose="020B0604020202020204" pitchFamily="34" charset="0"/>
              <a:buChar char="•"/>
            </a:pPr>
            <a:r>
              <a:rPr lang="es-ES" b="1" u="sng"/>
              <a:t>Gramática: </a:t>
            </a:r>
            <a:r>
              <a:rPr lang="es-ES"/>
              <a:t>Buen control gramatical (subjuntivo, pasados, ser/estar)</a:t>
            </a:r>
          </a:p>
          <a:p>
            <a:r>
              <a:rPr lang="es-ES"/>
              <a:t>      aunque se puede cometer errores que no afectan a la comprensión. </a:t>
            </a:r>
          </a:p>
        </p:txBody>
      </p:sp>
      <p:sp>
        <p:nvSpPr>
          <p:cNvPr id="16" name="CuadroTexto 15">
            <a:extLst>
              <a:ext uri="{FF2B5EF4-FFF2-40B4-BE49-F238E27FC236}">
                <a16:creationId xmlns:a16="http://schemas.microsoft.com/office/drawing/2014/main" id="{136546FB-0381-3A41-90FE-0E55611F1AA5}"/>
              </a:ext>
            </a:extLst>
          </p:cNvPr>
          <p:cNvSpPr txBox="1"/>
          <p:nvPr/>
        </p:nvSpPr>
        <p:spPr>
          <a:xfrm>
            <a:off x="1167377" y="5852953"/>
            <a:ext cx="6436377" cy="646331"/>
          </a:xfrm>
          <a:prstGeom prst="rect">
            <a:avLst/>
          </a:prstGeom>
          <a:noFill/>
        </p:spPr>
        <p:txBody>
          <a:bodyPr wrap="none" rtlCol="0">
            <a:spAutoFit/>
          </a:bodyPr>
          <a:lstStyle/>
          <a:p>
            <a:pPr marL="285750" indent="-285750">
              <a:buFont typeface="Arial" panose="020B0604020202020204" pitchFamily="34" charset="0"/>
              <a:buChar char="•"/>
            </a:pPr>
            <a:r>
              <a:rPr lang="es-ES" b="1" u="sng"/>
              <a:t>Vocabulario: </a:t>
            </a:r>
            <a:r>
              <a:rPr lang="es-ES"/>
              <a:t>Suficiente vocabulario para expresar valoraciones, </a:t>
            </a:r>
          </a:p>
          <a:p>
            <a:r>
              <a:rPr lang="es-ES"/>
              <a:t>     opiniones e incluso expresiones coloquiales para llegar al 3. </a:t>
            </a:r>
          </a:p>
        </p:txBody>
      </p:sp>
      <p:pic>
        <p:nvPicPr>
          <p:cNvPr id="17" name="Imagen 16" descr="Imagen que contiene dibujo&#10;&#10;Descripción generada automáticamente">
            <a:extLst>
              <a:ext uri="{FF2B5EF4-FFF2-40B4-BE49-F238E27FC236}">
                <a16:creationId xmlns:a16="http://schemas.microsoft.com/office/drawing/2014/main" id="{8307B75D-C76F-AC4D-9F31-B15CBD694210}"/>
              </a:ext>
            </a:extLst>
          </p:cNvPr>
          <p:cNvPicPr>
            <a:picLocks noChangeAspect="1"/>
          </p:cNvPicPr>
          <p:nvPr/>
        </p:nvPicPr>
        <p:blipFill>
          <a:blip r:embed="rId4"/>
          <a:stretch>
            <a:fillRect/>
          </a:stretch>
        </p:blipFill>
        <p:spPr>
          <a:xfrm>
            <a:off x="10525183" y="281999"/>
            <a:ext cx="1307574" cy="365644"/>
          </a:xfrm>
          <a:prstGeom prst="rect">
            <a:avLst/>
          </a:prstGeom>
        </p:spPr>
      </p:pic>
    </p:spTree>
    <p:extLst>
      <p:ext uri="{BB962C8B-B14F-4D97-AF65-F5344CB8AC3E}">
        <p14:creationId xmlns:p14="http://schemas.microsoft.com/office/powerpoint/2010/main" val="186347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10"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D3D5D171-C0A2-674C-8489-A577AB661E5D}"/>
              </a:ext>
            </a:extLst>
          </p:cNvPr>
          <p:cNvSpPr>
            <a:spLocks noGrp="1"/>
          </p:cNvSpPr>
          <p:nvPr>
            <p:ph type="title"/>
          </p:nvPr>
        </p:nvSpPr>
        <p:spPr>
          <a:xfrm>
            <a:off x="1098468" y="885651"/>
            <a:ext cx="3229803" cy="4624603"/>
          </a:xfrm>
        </p:spPr>
        <p:txBody>
          <a:bodyPr>
            <a:normAutofit/>
          </a:bodyPr>
          <a:lstStyle/>
          <a:p>
            <a:r>
              <a:rPr lang="es-ES">
                <a:solidFill>
                  <a:srgbClr val="FFFFFF"/>
                </a:solidFill>
              </a:rPr>
              <a:t>Ejemplo tarea 1 escrita: interacción</a:t>
            </a:r>
          </a:p>
        </p:txBody>
      </p:sp>
      <p:sp>
        <p:nvSpPr>
          <p:cNvPr id="3" name="Marcador de contenido 2">
            <a:extLst>
              <a:ext uri="{FF2B5EF4-FFF2-40B4-BE49-F238E27FC236}">
                <a16:creationId xmlns:a16="http://schemas.microsoft.com/office/drawing/2014/main" id="{43FE0431-C457-F740-8C69-9DD4360353BB}"/>
              </a:ext>
            </a:extLst>
          </p:cNvPr>
          <p:cNvSpPr>
            <a:spLocks noGrp="1"/>
          </p:cNvSpPr>
          <p:nvPr>
            <p:ph idx="1"/>
          </p:nvPr>
        </p:nvSpPr>
        <p:spPr>
          <a:xfrm>
            <a:off x="4978708" y="885651"/>
            <a:ext cx="6525220" cy="4616849"/>
          </a:xfrm>
        </p:spPr>
        <p:txBody>
          <a:bodyPr anchor="ctr">
            <a:normAutofit/>
          </a:bodyPr>
          <a:lstStyle/>
          <a:p>
            <a:pPr marL="0" indent="0">
              <a:buNone/>
            </a:pPr>
            <a:r>
              <a:rPr lang="es-ES" sz="1700" dirty="0"/>
              <a:t>¡Hola, Quique! </a:t>
            </a:r>
          </a:p>
          <a:p>
            <a:pPr marL="0" indent="0">
              <a:buNone/>
            </a:pPr>
            <a:r>
              <a:rPr lang="es-ES" sz="1700" dirty="0"/>
              <a:t>Me alegra mucho que vengas a Madrid a pasar tus vacaciones. </a:t>
            </a:r>
          </a:p>
          <a:p>
            <a:pPr marL="0" indent="0">
              <a:buNone/>
            </a:pPr>
            <a:r>
              <a:rPr lang="es-ES" sz="1700" dirty="0"/>
              <a:t>Primero, te aconsejo que visites el museo del Prado porque este mes hay una exposición sobre Velázquez, ¡te va a encantar! Además, puedes pasear por el parque del retiro y tomar el sol.  </a:t>
            </a:r>
          </a:p>
          <a:p>
            <a:pPr marL="0" indent="0">
              <a:buNone/>
            </a:pPr>
            <a:r>
              <a:rPr lang="es-ES" sz="1700" dirty="0"/>
              <a:t>Esta época es perfecta para visitar la ciudad, no hay mucha gente en los restaurantes y el transporte público está más vacío. Después, también podrías ir a Segovia que es una ciudad muy bonita y está muy cerca. </a:t>
            </a:r>
          </a:p>
          <a:p>
            <a:pPr marL="0" indent="0">
              <a:buNone/>
            </a:pPr>
            <a:r>
              <a:rPr lang="es-ES" sz="1700" dirty="0"/>
              <a:t>¡Claro! Puedes quedarte en mi casa sin problemas. Pero ¿podrías venir la primera semana de julio? Es que la segunda semana vendrán unos amigos de mi pueblo y no tengo tanto espacio. </a:t>
            </a:r>
          </a:p>
          <a:p>
            <a:pPr marL="0" indent="0">
              <a:buNone/>
            </a:pPr>
            <a:r>
              <a:rPr lang="es-ES" sz="1700" dirty="0"/>
              <a:t>¡Que tengas un buen fin de semana! </a:t>
            </a:r>
          </a:p>
          <a:p>
            <a:pPr marL="0" indent="0">
              <a:buNone/>
            </a:pPr>
            <a:r>
              <a:rPr lang="es-ES" sz="1700" dirty="0"/>
              <a:t>Un abrazo, </a:t>
            </a:r>
          </a:p>
          <a:p>
            <a:pPr marL="0" indent="0">
              <a:buNone/>
            </a:pPr>
            <a:endParaRPr lang="es-ES" sz="1700" dirty="0"/>
          </a:p>
          <a:p>
            <a:pPr marL="0" indent="0">
              <a:buNone/>
            </a:pPr>
            <a:r>
              <a:rPr lang="es-ES" sz="1700" dirty="0"/>
              <a:t>José</a:t>
            </a:r>
          </a:p>
        </p:txBody>
      </p:sp>
      <p:pic>
        <p:nvPicPr>
          <p:cNvPr id="9" name="Imagen 8" descr="Imagen que contiene dibujo&#10;&#10;Descripción generada automáticamente">
            <a:extLst>
              <a:ext uri="{FF2B5EF4-FFF2-40B4-BE49-F238E27FC236}">
                <a16:creationId xmlns:a16="http://schemas.microsoft.com/office/drawing/2014/main" id="{17BC3196-2D4D-F540-B93A-E25B1FBE9DD6}"/>
              </a:ext>
            </a:extLst>
          </p:cNvPr>
          <p:cNvPicPr>
            <a:picLocks noChangeAspect="1"/>
          </p:cNvPicPr>
          <p:nvPr/>
        </p:nvPicPr>
        <p:blipFill>
          <a:blip r:embed="rId2"/>
          <a:stretch>
            <a:fillRect/>
          </a:stretch>
        </p:blipFill>
        <p:spPr>
          <a:xfrm>
            <a:off x="10525183" y="281999"/>
            <a:ext cx="1307574" cy="365644"/>
          </a:xfrm>
          <a:prstGeom prst="rect">
            <a:avLst/>
          </a:prstGeom>
        </p:spPr>
      </p:pic>
    </p:spTree>
    <p:extLst>
      <p:ext uri="{BB962C8B-B14F-4D97-AF65-F5344CB8AC3E}">
        <p14:creationId xmlns:p14="http://schemas.microsoft.com/office/powerpoint/2010/main" val="2526369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D3D5D171-C0A2-674C-8489-A577AB661E5D}"/>
              </a:ext>
            </a:extLst>
          </p:cNvPr>
          <p:cNvSpPr>
            <a:spLocks noGrp="1"/>
          </p:cNvSpPr>
          <p:nvPr>
            <p:ph type="title"/>
          </p:nvPr>
        </p:nvSpPr>
        <p:spPr>
          <a:xfrm>
            <a:off x="1098468" y="885651"/>
            <a:ext cx="3229803" cy="4624603"/>
          </a:xfrm>
        </p:spPr>
        <p:txBody>
          <a:bodyPr>
            <a:normAutofit/>
          </a:bodyPr>
          <a:lstStyle/>
          <a:p>
            <a:r>
              <a:rPr lang="es-ES">
                <a:solidFill>
                  <a:srgbClr val="FFFFFF"/>
                </a:solidFill>
              </a:rPr>
              <a:t>Ejemplo tarea 2 escrita: opción 1</a:t>
            </a:r>
            <a:br>
              <a:rPr lang="es-ES">
                <a:solidFill>
                  <a:srgbClr val="FFFFFF"/>
                </a:solidFill>
              </a:rPr>
            </a:br>
            <a:r>
              <a:rPr lang="es-ES">
                <a:solidFill>
                  <a:srgbClr val="FFFFFF"/>
                </a:solidFill>
              </a:rPr>
              <a:t>Expresión</a:t>
            </a:r>
          </a:p>
        </p:txBody>
      </p:sp>
      <p:sp>
        <p:nvSpPr>
          <p:cNvPr id="3" name="Marcador de contenido 2">
            <a:extLst>
              <a:ext uri="{FF2B5EF4-FFF2-40B4-BE49-F238E27FC236}">
                <a16:creationId xmlns:a16="http://schemas.microsoft.com/office/drawing/2014/main" id="{43FE0431-C457-F740-8C69-9DD4360353BB}"/>
              </a:ext>
            </a:extLst>
          </p:cNvPr>
          <p:cNvSpPr>
            <a:spLocks noGrp="1"/>
          </p:cNvSpPr>
          <p:nvPr>
            <p:ph idx="1"/>
          </p:nvPr>
        </p:nvSpPr>
        <p:spPr>
          <a:xfrm>
            <a:off x="4937671" y="707521"/>
            <a:ext cx="5880750" cy="3543845"/>
          </a:xfrm>
        </p:spPr>
        <p:txBody>
          <a:bodyPr anchor="ctr">
            <a:normAutofit fontScale="25000" lnSpcReduction="20000"/>
          </a:bodyPr>
          <a:lstStyle/>
          <a:p>
            <a:pPr marL="0" indent="0">
              <a:buNone/>
            </a:pPr>
            <a:endParaRPr lang="es-ES" sz="4500" dirty="0"/>
          </a:p>
          <a:p>
            <a:pPr marL="0" indent="0">
              <a:buNone/>
            </a:pPr>
            <a:endParaRPr lang="es-ES" sz="4500" dirty="0"/>
          </a:p>
          <a:p>
            <a:pPr marL="0" indent="0">
              <a:buNone/>
            </a:pPr>
            <a:endParaRPr lang="es-ES" sz="4500" dirty="0"/>
          </a:p>
          <a:p>
            <a:pPr marL="0" indent="0">
              <a:buNone/>
            </a:pPr>
            <a:endParaRPr lang="es-ES" sz="7200" dirty="0"/>
          </a:p>
          <a:p>
            <a:pPr marL="0" indent="0">
              <a:buNone/>
            </a:pPr>
            <a:endParaRPr lang="es-ES" sz="7200" dirty="0"/>
          </a:p>
          <a:p>
            <a:pPr marL="0" indent="0">
              <a:buNone/>
            </a:pPr>
            <a:endParaRPr lang="es-ES" sz="7200" dirty="0"/>
          </a:p>
          <a:p>
            <a:pPr marL="0" indent="0">
              <a:buNone/>
            </a:pPr>
            <a:endParaRPr lang="es-ES" sz="7200" dirty="0"/>
          </a:p>
          <a:p>
            <a:pPr marL="0" indent="0">
              <a:buNone/>
            </a:pPr>
            <a:endParaRPr lang="es-ES" sz="6000" dirty="0"/>
          </a:p>
          <a:p>
            <a:pPr marL="0" indent="0">
              <a:buNone/>
            </a:pPr>
            <a:r>
              <a:rPr lang="es-ES" sz="6400" dirty="0"/>
              <a:t>Me pongo en contacto con ustedes porque estoy muy interesado en acceder al puesto de trabajo que ustedes ofrecen. </a:t>
            </a:r>
          </a:p>
          <a:p>
            <a:pPr marL="0" indent="0">
              <a:buNone/>
            </a:pPr>
            <a:r>
              <a:rPr lang="es-ES" sz="6400" dirty="0"/>
              <a:t>El año pasado terminé la carrera de Administración y Dirección de empresas y ahora estoy terminando el máster en finanzas y contabilidad. </a:t>
            </a:r>
          </a:p>
          <a:p>
            <a:pPr marL="0" indent="0">
              <a:buNone/>
            </a:pPr>
            <a:r>
              <a:rPr lang="es-ES" sz="6400" dirty="0"/>
              <a:t>Me considero una persona flexible que puede realizar diferentes tareas dentro de la empresa.  No soy conformista y todos los días quiero aprender algo nuevo para poder desarrollarme como persona y profesional. </a:t>
            </a:r>
          </a:p>
          <a:p>
            <a:pPr marL="0" indent="0">
              <a:buNone/>
            </a:pPr>
            <a:endParaRPr lang="es-ES" sz="6400" dirty="0"/>
          </a:p>
          <a:p>
            <a:pPr marL="0" indent="0">
              <a:buNone/>
            </a:pPr>
            <a:r>
              <a:rPr lang="es-ES" sz="6400" dirty="0"/>
              <a:t>Me gustaría poder trabajar en la sección de finanzas de su empresa para poder practicar todo lo que he aprendido en los últimos años, creo que mis conocimientos pueden servirles de gran ayuda.</a:t>
            </a:r>
          </a:p>
          <a:p>
            <a:pPr marL="0" indent="0">
              <a:buNone/>
            </a:pPr>
            <a:endParaRPr lang="es-ES" sz="6400" dirty="0"/>
          </a:p>
          <a:p>
            <a:pPr marL="0" indent="0">
              <a:buNone/>
            </a:pPr>
            <a:r>
              <a:rPr lang="es-ES" sz="6400" dirty="0"/>
              <a:t>Para terminar, les informo que tengo toda la disponibilidad para el trabajo, soy una persona que puede adaptarse a trabajar en turno de día o turno de noche.</a:t>
            </a:r>
          </a:p>
          <a:p>
            <a:pPr marL="0" indent="0">
              <a:buNone/>
            </a:pPr>
            <a:endParaRPr lang="es-ES" sz="7200" dirty="0"/>
          </a:p>
          <a:p>
            <a:pPr marL="0" indent="0">
              <a:buNone/>
            </a:pPr>
            <a:endParaRPr lang="es-ES" sz="45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r>
              <a:rPr lang="es-ES" sz="1700" dirty="0"/>
              <a:t>José</a:t>
            </a:r>
          </a:p>
        </p:txBody>
      </p:sp>
      <p:sp>
        <p:nvSpPr>
          <p:cNvPr id="4" name="CuadroTexto 3">
            <a:extLst>
              <a:ext uri="{FF2B5EF4-FFF2-40B4-BE49-F238E27FC236}">
                <a16:creationId xmlns:a16="http://schemas.microsoft.com/office/drawing/2014/main" id="{49094DFD-CBD0-CC4C-9203-3D424311DBC7}"/>
              </a:ext>
            </a:extLst>
          </p:cNvPr>
          <p:cNvSpPr txBox="1"/>
          <p:nvPr/>
        </p:nvSpPr>
        <p:spPr>
          <a:xfrm>
            <a:off x="5142016" y="522514"/>
            <a:ext cx="184731" cy="369332"/>
          </a:xfrm>
          <a:prstGeom prst="rect">
            <a:avLst/>
          </a:prstGeom>
          <a:noFill/>
        </p:spPr>
        <p:txBody>
          <a:bodyPr wrap="none" rtlCol="0">
            <a:spAutoFit/>
          </a:bodyPr>
          <a:lstStyle/>
          <a:p>
            <a:endParaRPr lang="es-ES"/>
          </a:p>
        </p:txBody>
      </p:sp>
      <p:pic>
        <p:nvPicPr>
          <p:cNvPr id="14" name="Imagen 13" descr="Imagen que contiene dibujo&#10;&#10;Descripción generada automáticamente">
            <a:extLst>
              <a:ext uri="{FF2B5EF4-FFF2-40B4-BE49-F238E27FC236}">
                <a16:creationId xmlns:a16="http://schemas.microsoft.com/office/drawing/2014/main" id="{174056A0-3A3F-A74C-A20C-FA6F6AA2F996}"/>
              </a:ext>
            </a:extLst>
          </p:cNvPr>
          <p:cNvPicPr>
            <a:picLocks noChangeAspect="1"/>
          </p:cNvPicPr>
          <p:nvPr/>
        </p:nvPicPr>
        <p:blipFill>
          <a:blip r:embed="rId2"/>
          <a:stretch>
            <a:fillRect/>
          </a:stretch>
        </p:blipFill>
        <p:spPr>
          <a:xfrm>
            <a:off x="10525183" y="281999"/>
            <a:ext cx="1307574" cy="365644"/>
          </a:xfrm>
          <a:prstGeom prst="rect">
            <a:avLst/>
          </a:prstGeom>
        </p:spPr>
      </p:pic>
    </p:spTree>
    <p:extLst>
      <p:ext uri="{BB962C8B-B14F-4D97-AF65-F5344CB8AC3E}">
        <p14:creationId xmlns:p14="http://schemas.microsoft.com/office/powerpoint/2010/main" val="27552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D3D5D171-C0A2-674C-8489-A577AB661E5D}"/>
              </a:ext>
            </a:extLst>
          </p:cNvPr>
          <p:cNvSpPr>
            <a:spLocks noGrp="1"/>
          </p:cNvSpPr>
          <p:nvPr>
            <p:ph type="title"/>
          </p:nvPr>
        </p:nvSpPr>
        <p:spPr>
          <a:xfrm>
            <a:off x="1098468" y="885651"/>
            <a:ext cx="3229803" cy="4624603"/>
          </a:xfrm>
        </p:spPr>
        <p:txBody>
          <a:bodyPr>
            <a:normAutofit/>
          </a:bodyPr>
          <a:lstStyle/>
          <a:p>
            <a:r>
              <a:rPr lang="es-ES">
                <a:solidFill>
                  <a:srgbClr val="FFFFFF"/>
                </a:solidFill>
              </a:rPr>
              <a:t>Ejemplo tarea 2 escrita: opción 2</a:t>
            </a:r>
            <a:br>
              <a:rPr lang="es-ES">
                <a:solidFill>
                  <a:srgbClr val="FFFFFF"/>
                </a:solidFill>
              </a:rPr>
            </a:br>
            <a:r>
              <a:rPr lang="es-ES">
                <a:solidFill>
                  <a:srgbClr val="FFFFFF"/>
                </a:solidFill>
              </a:rPr>
              <a:t>Expresión</a:t>
            </a:r>
          </a:p>
        </p:txBody>
      </p:sp>
      <p:sp>
        <p:nvSpPr>
          <p:cNvPr id="3" name="Marcador de contenido 2">
            <a:extLst>
              <a:ext uri="{FF2B5EF4-FFF2-40B4-BE49-F238E27FC236}">
                <a16:creationId xmlns:a16="http://schemas.microsoft.com/office/drawing/2014/main" id="{43FE0431-C457-F740-8C69-9DD4360353BB}"/>
              </a:ext>
            </a:extLst>
          </p:cNvPr>
          <p:cNvSpPr>
            <a:spLocks noGrp="1"/>
          </p:cNvSpPr>
          <p:nvPr>
            <p:ph idx="1"/>
          </p:nvPr>
        </p:nvSpPr>
        <p:spPr>
          <a:xfrm>
            <a:off x="4937671" y="707521"/>
            <a:ext cx="5880750" cy="3543845"/>
          </a:xfrm>
        </p:spPr>
        <p:txBody>
          <a:bodyPr anchor="ctr">
            <a:normAutofit fontScale="25000" lnSpcReduction="20000"/>
          </a:bodyPr>
          <a:lstStyle/>
          <a:p>
            <a:pPr marL="0" indent="0">
              <a:buNone/>
            </a:pPr>
            <a:endParaRPr lang="es-ES" sz="4500" dirty="0"/>
          </a:p>
          <a:p>
            <a:pPr marL="0" indent="0">
              <a:buNone/>
            </a:pPr>
            <a:endParaRPr lang="es-ES" sz="4500" dirty="0"/>
          </a:p>
          <a:p>
            <a:pPr marL="0" indent="0">
              <a:buNone/>
            </a:pPr>
            <a:endParaRPr lang="es-ES" sz="4500" dirty="0"/>
          </a:p>
          <a:p>
            <a:pPr marL="0" indent="0">
              <a:buNone/>
            </a:pPr>
            <a:endParaRPr lang="es-ES" sz="7200" dirty="0"/>
          </a:p>
          <a:p>
            <a:pPr marL="0" indent="0">
              <a:buNone/>
            </a:pPr>
            <a:endParaRPr lang="es-ES" sz="7200" dirty="0"/>
          </a:p>
          <a:p>
            <a:pPr marL="0" indent="0">
              <a:buNone/>
            </a:pPr>
            <a:endParaRPr lang="es-ES" sz="7200" dirty="0"/>
          </a:p>
          <a:p>
            <a:pPr marL="0" indent="0">
              <a:buNone/>
            </a:pPr>
            <a:endParaRPr lang="es-ES" sz="7200" dirty="0"/>
          </a:p>
          <a:p>
            <a:pPr marL="0" indent="0">
              <a:buNone/>
            </a:pPr>
            <a:r>
              <a:rPr lang="es-ES" sz="8000" dirty="0"/>
              <a:t>En primer lugar, el mejor viaje que he hecho en mi vida ha sido a la ciudad de Budapest, Capital de Hungría. </a:t>
            </a:r>
          </a:p>
          <a:p>
            <a:pPr marL="0" indent="0">
              <a:buNone/>
            </a:pPr>
            <a:r>
              <a:rPr lang="es-ES" sz="8000" dirty="0"/>
              <a:t>Fue una experiencia increíble, para no olvidar ya que nunca en mi vida he visitado un centro histórico tan precioso. </a:t>
            </a:r>
          </a:p>
          <a:p>
            <a:pPr marL="0" indent="0">
              <a:buNone/>
            </a:pPr>
            <a:r>
              <a:rPr lang="es-ES" sz="8000" dirty="0"/>
              <a:t>Estuvimos tres días paseando por la ciudad, visitando museos, bañándonos en las termas de origen turco y probando la comida típica húngara. </a:t>
            </a:r>
          </a:p>
          <a:p>
            <a:pPr marL="0" indent="0">
              <a:buNone/>
            </a:pPr>
            <a:r>
              <a:rPr lang="es-ES" sz="8000" dirty="0"/>
              <a:t>Recomiendo visitar el Parlamento que está cerca del río y es muy popular porque es un edificio histórico, y el Castillo del Buda que está al otro lado del río. </a:t>
            </a:r>
          </a:p>
          <a:p>
            <a:pPr marL="0" indent="0">
              <a:buNone/>
            </a:pPr>
            <a:r>
              <a:rPr lang="es-ES" sz="8000" dirty="0"/>
              <a:t>Creo que Budapest se debe visitar porque es una ciudad histórica que mantiene su arquitectura como hace cuatro siglos. Además, la gente es muy simpática y agradable y la comida está riquísima. </a:t>
            </a:r>
          </a:p>
          <a:p>
            <a:pPr marL="0" indent="0">
              <a:buNone/>
            </a:pPr>
            <a:endParaRPr lang="es-ES" sz="7200" dirty="0"/>
          </a:p>
          <a:p>
            <a:pPr marL="0" indent="0">
              <a:buNone/>
            </a:pPr>
            <a:endParaRPr lang="es-ES" sz="45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endParaRPr lang="es-ES" sz="1700" dirty="0"/>
          </a:p>
          <a:p>
            <a:pPr marL="0" indent="0">
              <a:buNone/>
            </a:pPr>
            <a:r>
              <a:rPr lang="es-ES" sz="1700" dirty="0"/>
              <a:t>José</a:t>
            </a:r>
          </a:p>
        </p:txBody>
      </p:sp>
      <p:sp>
        <p:nvSpPr>
          <p:cNvPr id="4" name="CuadroTexto 3">
            <a:extLst>
              <a:ext uri="{FF2B5EF4-FFF2-40B4-BE49-F238E27FC236}">
                <a16:creationId xmlns:a16="http://schemas.microsoft.com/office/drawing/2014/main" id="{49094DFD-CBD0-CC4C-9203-3D424311DBC7}"/>
              </a:ext>
            </a:extLst>
          </p:cNvPr>
          <p:cNvSpPr txBox="1"/>
          <p:nvPr/>
        </p:nvSpPr>
        <p:spPr>
          <a:xfrm>
            <a:off x="5142016" y="522514"/>
            <a:ext cx="184731" cy="369332"/>
          </a:xfrm>
          <a:prstGeom prst="rect">
            <a:avLst/>
          </a:prstGeom>
          <a:noFill/>
        </p:spPr>
        <p:txBody>
          <a:bodyPr wrap="none" rtlCol="0">
            <a:spAutoFit/>
          </a:bodyPr>
          <a:lstStyle/>
          <a:p>
            <a:endParaRPr lang="es-ES" dirty="0"/>
          </a:p>
        </p:txBody>
      </p:sp>
      <p:pic>
        <p:nvPicPr>
          <p:cNvPr id="14" name="Imagen 13" descr="Imagen que contiene dibujo&#10;&#10;Descripción generada automáticamente">
            <a:extLst>
              <a:ext uri="{FF2B5EF4-FFF2-40B4-BE49-F238E27FC236}">
                <a16:creationId xmlns:a16="http://schemas.microsoft.com/office/drawing/2014/main" id="{DD8206F5-0076-FC43-BFB7-141A8CE4E0DB}"/>
              </a:ext>
            </a:extLst>
          </p:cNvPr>
          <p:cNvPicPr>
            <a:picLocks noChangeAspect="1"/>
          </p:cNvPicPr>
          <p:nvPr/>
        </p:nvPicPr>
        <p:blipFill>
          <a:blip r:embed="rId2"/>
          <a:stretch>
            <a:fillRect/>
          </a:stretch>
        </p:blipFill>
        <p:spPr>
          <a:xfrm>
            <a:off x="10632061" y="249374"/>
            <a:ext cx="1307574" cy="365644"/>
          </a:xfrm>
          <a:prstGeom prst="rect">
            <a:avLst/>
          </a:prstGeom>
        </p:spPr>
      </p:pic>
    </p:spTree>
    <p:extLst>
      <p:ext uri="{BB962C8B-B14F-4D97-AF65-F5344CB8AC3E}">
        <p14:creationId xmlns:p14="http://schemas.microsoft.com/office/powerpoint/2010/main" val="516962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2"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A5451FFE-0E6E-8547-88C2-2C1D468A0353}"/>
              </a:ext>
            </a:extLst>
          </p:cNvPr>
          <p:cNvSpPr>
            <a:spLocks noGrp="1"/>
          </p:cNvSpPr>
          <p:nvPr>
            <p:ph type="title"/>
          </p:nvPr>
        </p:nvSpPr>
        <p:spPr>
          <a:xfrm>
            <a:off x="1047280" y="759805"/>
            <a:ext cx="10306520" cy="1325563"/>
          </a:xfrm>
        </p:spPr>
        <p:txBody>
          <a:bodyPr>
            <a:normAutofit/>
          </a:bodyPr>
          <a:lstStyle/>
          <a:p>
            <a:r>
              <a:rPr lang="es-ES" sz="4000" dirty="0">
                <a:solidFill>
                  <a:srgbClr val="FFFFFF"/>
                </a:solidFill>
              </a:rPr>
              <a:t>Cómo conseguir estar apto en la</a:t>
            </a:r>
            <a:br>
              <a:rPr lang="es-ES" sz="4000" dirty="0">
                <a:solidFill>
                  <a:srgbClr val="FFFFFF"/>
                </a:solidFill>
              </a:rPr>
            </a:br>
            <a:r>
              <a:rPr lang="es-ES" sz="4000" dirty="0">
                <a:solidFill>
                  <a:srgbClr val="FFFFFF"/>
                </a:solidFill>
              </a:rPr>
              <a:t>Prueba de interacción y expresión Orales</a:t>
            </a:r>
          </a:p>
        </p:txBody>
      </p:sp>
      <p:sp>
        <p:nvSpPr>
          <p:cNvPr id="3" name="Marcador de contenido 2">
            <a:extLst>
              <a:ext uri="{FF2B5EF4-FFF2-40B4-BE49-F238E27FC236}">
                <a16:creationId xmlns:a16="http://schemas.microsoft.com/office/drawing/2014/main" id="{AF0838EB-BB9A-2A4F-A69D-16798A48039C}"/>
              </a:ext>
            </a:extLst>
          </p:cNvPr>
          <p:cNvSpPr>
            <a:spLocks noGrp="1"/>
          </p:cNvSpPr>
          <p:nvPr>
            <p:ph idx="1"/>
          </p:nvPr>
        </p:nvSpPr>
        <p:spPr>
          <a:xfrm>
            <a:off x="1321668" y="2466790"/>
            <a:ext cx="7126191" cy="1146876"/>
          </a:xfrm>
        </p:spPr>
        <p:txBody>
          <a:bodyPr>
            <a:normAutofit/>
          </a:bodyPr>
          <a:lstStyle/>
          <a:p>
            <a:r>
              <a:rPr lang="es-ES" sz="1800" b="1" u="sng" dirty="0"/>
              <a:t>Holística: </a:t>
            </a:r>
            <a:r>
              <a:rPr lang="es-ES" sz="1800" dirty="0"/>
              <a:t> Decir la información requerida y usar el vocabulario suficiente para cumplir con el objetivo comunicativo. </a:t>
            </a:r>
          </a:p>
        </p:txBody>
      </p:sp>
      <p:sp>
        <p:nvSpPr>
          <p:cNvPr id="7" name="Rectángulo 6">
            <a:extLst>
              <a:ext uri="{FF2B5EF4-FFF2-40B4-BE49-F238E27FC236}">
                <a16:creationId xmlns:a16="http://schemas.microsoft.com/office/drawing/2014/main" id="{6E826FD4-F6A8-FC45-A145-C800AB83C9DA}"/>
              </a:ext>
            </a:extLst>
          </p:cNvPr>
          <p:cNvSpPr/>
          <p:nvPr/>
        </p:nvSpPr>
        <p:spPr>
          <a:xfrm>
            <a:off x="1167377" y="3123316"/>
            <a:ext cx="6100321" cy="1384995"/>
          </a:xfrm>
          <a:prstGeom prst="rect">
            <a:avLst/>
          </a:prstGeom>
        </p:spPr>
        <p:txBody>
          <a:bodyPr wrap="square">
            <a:spAutoFit/>
          </a:bodyPr>
          <a:lstStyle/>
          <a:p>
            <a:pPr marL="285750" indent="-285750">
              <a:buFont typeface="Arial" panose="020B0604020202020204" pitchFamily="34" charset="0"/>
              <a:buChar char="•"/>
            </a:pPr>
            <a:r>
              <a:rPr lang="es-ES" dirty="0"/>
              <a:t> </a:t>
            </a:r>
            <a:r>
              <a:rPr lang="es-ES" b="1" u="sng" dirty="0"/>
              <a:t>Conectores: </a:t>
            </a:r>
            <a:r>
              <a:rPr lang="es-ES" dirty="0"/>
              <a:t>Hablar claro y usar mecanismos como (ej.: «es que», «por eso», «además»). Colaborar con el entrevistador.</a:t>
            </a:r>
            <a:endParaRPr lang="es-ES" sz="2400" dirty="0"/>
          </a:p>
          <a:p>
            <a:pPr marL="285750" indent="-285750">
              <a:buFont typeface="Arial" panose="020B0604020202020204" pitchFamily="34" charset="0"/>
              <a:buChar char="•"/>
            </a:pPr>
            <a:endParaRPr lang="es-ES" sz="2400" dirty="0"/>
          </a:p>
          <a:p>
            <a:pPr marL="285750" indent="-285750">
              <a:buFont typeface="Arial" panose="020B0604020202020204" pitchFamily="34" charset="0"/>
              <a:buChar char="•"/>
            </a:pPr>
            <a:endParaRPr lang="es-ES" sz="2400" dirty="0"/>
          </a:p>
        </p:txBody>
      </p:sp>
      <p:sp>
        <p:nvSpPr>
          <p:cNvPr id="10" name="CuadroTexto 9">
            <a:extLst>
              <a:ext uri="{FF2B5EF4-FFF2-40B4-BE49-F238E27FC236}">
                <a16:creationId xmlns:a16="http://schemas.microsoft.com/office/drawing/2014/main" id="{C0D710A5-7500-394A-846D-7A157A224414}"/>
              </a:ext>
            </a:extLst>
          </p:cNvPr>
          <p:cNvSpPr txBox="1"/>
          <p:nvPr/>
        </p:nvSpPr>
        <p:spPr>
          <a:xfrm>
            <a:off x="1167377" y="4121922"/>
            <a:ext cx="7220182" cy="646331"/>
          </a:xfrm>
          <a:prstGeom prst="rect">
            <a:avLst/>
          </a:prstGeom>
          <a:noFill/>
        </p:spPr>
        <p:txBody>
          <a:bodyPr wrap="none" rtlCol="0">
            <a:spAutoFit/>
          </a:bodyPr>
          <a:lstStyle/>
          <a:p>
            <a:pPr marL="285750" indent="-285750">
              <a:buFont typeface="Arial" panose="020B0604020202020204" pitchFamily="34" charset="0"/>
              <a:buChar char="•"/>
            </a:pPr>
            <a:r>
              <a:rPr lang="es-ES" b="1" u="sng" dirty="0"/>
              <a:t>Fluidez: </a:t>
            </a:r>
            <a:r>
              <a:rPr lang="es-ES" dirty="0"/>
              <a:t>Hacer que se entienda tu pronunciación e incluso hacer pausas </a:t>
            </a:r>
          </a:p>
          <a:p>
            <a:r>
              <a:rPr lang="es-ES" dirty="0"/>
              <a:t>     para pensar lo que tienes que decir. </a:t>
            </a:r>
          </a:p>
        </p:txBody>
      </p:sp>
      <p:sp>
        <p:nvSpPr>
          <p:cNvPr id="15" name="CuadroTexto 14">
            <a:extLst>
              <a:ext uri="{FF2B5EF4-FFF2-40B4-BE49-F238E27FC236}">
                <a16:creationId xmlns:a16="http://schemas.microsoft.com/office/drawing/2014/main" id="{525B1590-AD22-9943-B960-3837719EE2DF}"/>
              </a:ext>
            </a:extLst>
          </p:cNvPr>
          <p:cNvSpPr txBox="1"/>
          <p:nvPr/>
        </p:nvSpPr>
        <p:spPr>
          <a:xfrm>
            <a:off x="1119322" y="5004493"/>
            <a:ext cx="7234673" cy="923330"/>
          </a:xfrm>
          <a:prstGeom prst="rect">
            <a:avLst/>
          </a:prstGeom>
          <a:noFill/>
        </p:spPr>
        <p:txBody>
          <a:bodyPr wrap="none" rtlCol="0">
            <a:spAutoFit/>
          </a:bodyPr>
          <a:lstStyle/>
          <a:p>
            <a:pPr marL="285750" indent="-285750">
              <a:buFont typeface="Arial" panose="020B0604020202020204" pitchFamily="34" charset="0"/>
              <a:buChar char="•"/>
            </a:pPr>
            <a:r>
              <a:rPr lang="es-ES" b="1" u="sng" dirty="0"/>
              <a:t>Gramática: </a:t>
            </a:r>
            <a:r>
              <a:rPr lang="es-ES" dirty="0"/>
              <a:t>Control razonable de estructuras como </a:t>
            </a:r>
          </a:p>
          <a:p>
            <a:r>
              <a:rPr lang="es-ES" dirty="0"/>
              <a:t>    (ej.: tiempos de indicativo, posesivos, verbo «gustar», perífrasis básicas). </a:t>
            </a:r>
          </a:p>
          <a:p>
            <a:pPr marL="285750" indent="-285750">
              <a:buFont typeface="Arial" panose="020B0604020202020204" pitchFamily="34" charset="0"/>
              <a:buChar char="•"/>
            </a:pPr>
            <a:endParaRPr lang="es-ES" dirty="0"/>
          </a:p>
        </p:txBody>
      </p:sp>
      <p:sp>
        <p:nvSpPr>
          <p:cNvPr id="16" name="CuadroTexto 15">
            <a:extLst>
              <a:ext uri="{FF2B5EF4-FFF2-40B4-BE49-F238E27FC236}">
                <a16:creationId xmlns:a16="http://schemas.microsoft.com/office/drawing/2014/main" id="{136546FB-0381-3A41-90FE-0E55611F1AA5}"/>
              </a:ext>
            </a:extLst>
          </p:cNvPr>
          <p:cNvSpPr txBox="1"/>
          <p:nvPr/>
        </p:nvSpPr>
        <p:spPr>
          <a:xfrm>
            <a:off x="1167377" y="5852953"/>
            <a:ext cx="7164910" cy="646331"/>
          </a:xfrm>
          <a:prstGeom prst="rect">
            <a:avLst/>
          </a:prstGeom>
          <a:noFill/>
        </p:spPr>
        <p:txBody>
          <a:bodyPr wrap="none" rtlCol="0">
            <a:spAutoFit/>
          </a:bodyPr>
          <a:lstStyle/>
          <a:p>
            <a:pPr marL="285750" indent="-285750">
              <a:buFont typeface="Arial" panose="020B0604020202020204" pitchFamily="34" charset="0"/>
              <a:buChar char="•"/>
            </a:pPr>
            <a:r>
              <a:rPr lang="es-ES" b="1" u="sng" dirty="0"/>
              <a:t>Vocabulario: </a:t>
            </a:r>
            <a:r>
              <a:rPr lang="es-ES" dirty="0"/>
              <a:t>Saber hablar sobre la familia, tus intereses, trabajo, viajes.</a:t>
            </a:r>
          </a:p>
          <a:p>
            <a:r>
              <a:rPr lang="es-ES" dirty="0"/>
              <a:t>    Describir situaciones y expresar lo que piensas. </a:t>
            </a:r>
          </a:p>
        </p:txBody>
      </p:sp>
      <p:pic>
        <p:nvPicPr>
          <p:cNvPr id="17" name="Imagen 16" descr="Imagen que contiene dibujo&#10;&#10;Descripción generada automáticamente">
            <a:extLst>
              <a:ext uri="{FF2B5EF4-FFF2-40B4-BE49-F238E27FC236}">
                <a16:creationId xmlns:a16="http://schemas.microsoft.com/office/drawing/2014/main" id="{8307B75D-C76F-AC4D-9F31-B15CBD694210}"/>
              </a:ext>
            </a:extLst>
          </p:cNvPr>
          <p:cNvPicPr>
            <a:picLocks noChangeAspect="1"/>
          </p:cNvPicPr>
          <p:nvPr/>
        </p:nvPicPr>
        <p:blipFill>
          <a:blip r:embed="rId2"/>
          <a:stretch>
            <a:fillRect/>
          </a:stretch>
        </p:blipFill>
        <p:spPr>
          <a:xfrm>
            <a:off x="10525183" y="281999"/>
            <a:ext cx="1307574" cy="365644"/>
          </a:xfrm>
          <a:prstGeom prst="rect">
            <a:avLst/>
          </a:prstGeom>
        </p:spPr>
      </p:pic>
      <p:cxnSp>
        <p:nvCxnSpPr>
          <p:cNvPr id="5" name="Conector recto 4">
            <a:extLst>
              <a:ext uri="{FF2B5EF4-FFF2-40B4-BE49-F238E27FC236}">
                <a16:creationId xmlns:a16="http://schemas.microsoft.com/office/drawing/2014/main" id="{A63E781A-85D6-D94E-B3FB-49CED339B778}"/>
              </a:ext>
            </a:extLst>
          </p:cNvPr>
          <p:cNvCxnSpPr/>
          <p:nvPr/>
        </p:nvCxnSpPr>
        <p:spPr>
          <a:xfrm>
            <a:off x="1390841" y="3117851"/>
            <a:ext cx="614791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80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7" grpId="0"/>
      <p:bldP spid="10"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A62ED-1CF4-874D-8307-864530F7E51F}"/>
              </a:ext>
            </a:extLst>
          </p:cNvPr>
          <p:cNvSpPr>
            <a:spLocks noGrp="1"/>
          </p:cNvSpPr>
          <p:nvPr>
            <p:ph type="title"/>
          </p:nvPr>
        </p:nvSpPr>
        <p:spPr>
          <a:xfrm>
            <a:off x="1136428" y="627564"/>
            <a:ext cx="7474172" cy="1325563"/>
          </a:xfrm>
        </p:spPr>
        <p:txBody>
          <a:bodyPr>
            <a:normAutofit/>
          </a:bodyPr>
          <a:lstStyle/>
          <a:p>
            <a:r>
              <a:rPr lang="es-ES"/>
              <a:t>Para aprobar el DELE B1 tengo que saber…</a:t>
            </a:r>
          </a:p>
        </p:txBody>
      </p:sp>
      <p:sp>
        <p:nvSpPr>
          <p:cNvPr id="3" name="Marcador de contenido 2">
            <a:extLst>
              <a:ext uri="{FF2B5EF4-FFF2-40B4-BE49-F238E27FC236}">
                <a16:creationId xmlns:a16="http://schemas.microsoft.com/office/drawing/2014/main" id="{9926FF44-C134-6B41-8FF6-0BC2A8F2BBF8}"/>
              </a:ext>
            </a:extLst>
          </p:cNvPr>
          <p:cNvSpPr>
            <a:spLocks noGrp="1"/>
          </p:cNvSpPr>
          <p:nvPr>
            <p:ph idx="1"/>
          </p:nvPr>
        </p:nvSpPr>
        <p:spPr>
          <a:xfrm>
            <a:off x="1136429" y="2278173"/>
            <a:ext cx="6467867" cy="3450613"/>
          </a:xfrm>
        </p:spPr>
        <p:txBody>
          <a:bodyPr anchor="ctr">
            <a:normAutofit/>
          </a:bodyPr>
          <a:lstStyle/>
          <a:p>
            <a:r>
              <a:rPr lang="es-ES" sz="2400"/>
              <a:t>Comprender puntos principales de textos orales y escritos relacionados con el trabajo, estudios o vida cotidiana. </a:t>
            </a:r>
          </a:p>
          <a:p>
            <a:r>
              <a:rPr lang="es-ES" sz="2400"/>
              <a:t>Producir textos sencillos sobre (experiencias, planes, deseos, opinión…) </a:t>
            </a:r>
          </a:p>
          <a:p>
            <a:pPr marL="0" indent="0">
              <a:buNone/>
            </a:pPr>
            <a:endParaRPr lang="es-ES" sz="240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5AB0D639-7912-46AF-A73B-6F081E81C4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pic>
        <p:nvPicPr>
          <p:cNvPr id="11" name="Imagen 10" descr="Imagen que contiene dibujo&#10;&#10;Descripción generada automáticamente">
            <a:extLst>
              <a:ext uri="{FF2B5EF4-FFF2-40B4-BE49-F238E27FC236}">
                <a16:creationId xmlns:a16="http://schemas.microsoft.com/office/drawing/2014/main" id="{ADC5E9EE-C312-1744-85C8-C754082DA6C8}"/>
              </a:ext>
            </a:extLst>
          </p:cNvPr>
          <p:cNvPicPr>
            <a:picLocks noChangeAspect="1"/>
          </p:cNvPicPr>
          <p:nvPr/>
        </p:nvPicPr>
        <p:blipFill>
          <a:blip r:embed="rId4"/>
          <a:stretch>
            <a:fillRect/>
          </a:stretch>
        </p:blipFill>
        <p:spPr>
          <a:xfrm>
            <a:off x="10548934" y="146690"/>
            <a:ext cx="1307574" cy="365644"/>
          </a:xfrm>
          <a:prstGeom prst="rect">
            <a:avLst/>
          </a:prstGeom>
        </p:spPr>
      </p:pic>
    </p:spTree>
    <p:extLst>
      <p:ext uri="{BB962C8B-B14F-4D97-AF65-F5344CB8AC3E}">
        <p14:creationId xmlns:p14="http://schemas.microsoft.com/office/powerpoint/2010/main" val="84618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6395470-6DF9-844F-9F5C-00426AD31880}"/>
              </a:ext>
            </a:extLst>
          </p:cNvPr>
          <p:cNvGraphicFramePr>
            <a:graphicFrameLocks noGrp="1"/>
          </p:cNvGraphicFramePr>
          <p:nvPr>
            <p:extLst>
              <p:ext uri="{D42A27DB-BD31-4B8C-83A1-F6EECF244321}">
                <p14:modId xmlns:p14="http://schemas.microsoft.com/office/powerpoint/2010/main" val="4007024617"/>
              </p:ext>
            </p:extLst>
          </p:nvPr>
        </p:nvGraphicFramePr>
        <p:xfrm>
          <a:off x="363538" y="830263"/>
          <a:ext cx="11466513" cy="5589586"/>
        </p:xfrm>
        <a:graphic>
          <a:graphicData uri="http://schemas.openxmlformats.org/drawingml/2006/table">
            <a:tbl>
              <a:tblPr firstRow="1" bandRow="1">
                <a:tableStyleId>{3B4B98B0-60AC-42C2-AFA5-B58CD77FA1E5}</a:tableStyleId>
              </a:tblPr>
              <a:tblGrid>
                <a:gridCol w="3822171">
                  <a:extLst>
                    <a:ext uri="{9D8B030D-6E8A-4147-A177-3AD203B41FA5}">
                      <a16:colId xmlns:a16="http://schemas.microsoft.com/office/drawing/2014/main" val="1113399342"/>
                    </a:ext>
                  </a:extLst>
                </a:gridCol>
                <a:gridCol w="3822171">
                  <a:extLst>
                    <a:ext uri="{9D8B030D-6E8A-4147-A177-3AD203B41FA5}">
                      <a16:colId xmlns:a16="http://schemas.microsoft.com/office/drawing/2014/main" val="3157555282"/>
                    </a:ext>
                  </a:extLst>
                </a:gridCol>
                <a:gridCol w="3822171">
                  <a:extLst>
                    <a:ext uri="{9D8B030D-6E8A-4147-A177-3AD203B41FA5}">
                      <a16:colId xmlns:a16="http://schemas.microsoft.com/office/drawing/2014/main" val="3734150698"/>
                    </a:ext>
                  </a:extLst>
                </a:gridCol>
              </a:tblGrid>
              <a:tr h="1578311">
                <a:tc>
                  <a:txBody>
                    <a:bodyPr/>
                    <a:lstStyle/>
                    <a:p>
                      <a:r>
                        <a:rPr lang="es-ES" sz="1400"/>
                        <a:t>Prueba de Comprensión de Lectura. 70 minutos</a:t>
                      </a:r>
                    </a:p>
                    <a:p>
                      <a:r>
                        <a:rPr lang="es-ES" sz="1400"/>
                        <a:t>5 Tareas. </a:t>
                      </a:r>
                    </a:p>
                    <a:p>
                      <a:r>
                        <a:rPr lang="es-ES" sz="1400"/>
                        <a:t>30 ítems.</a:t>
                      </a:r>
                    </a:p>
                  </a:txBody>
                  <a:tcPr marL="75162" marR="75162" marT="37581" marB="37581"/>
                </a:tc>
                <a:tc>
                  <a:txBody>
                    <a:bodyPr/>
                    <a:lstStyle/>
                    <a:p>
                      <a:r>
                        <a:rPr lang="es-ES" sz="1400"/>
                        <a:t>Tarea 1 (6 ítems) </a:t>
                      </a:r>
                    </a:p>
                    <a:p>
                      <a:r>
                        <a:rPr lang="es-ES" sz="1400"/>
                        <a:t>Tarea 2 (6 ítems)</a:t>
                      </a:r>
                    </a:p>
                    <a:p>
                      <a:r>
                        <a:rPr lang="es-ES" sz="1400"/>
                        <a:t>Tarea 3 (6 ítems)</a:t>
                      </a:r>
                    </a:p>
                    <a:p>
                      <a:r>
                        <a:rPr lang="es-ES" sz="1400"/>
                        <a:t>Tarea 4 (6 ítems)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400"/>
                        <a:t>Tarea 5 (6 ítems)</a:t>
                      </a:r>
                    </a:p>
                    <a:p>
                      <a:endParaRPr lang="es-ES" sz="1400"/>
                    </a:p>
                  </a:txBody>
                  <a:tcPr marL="75162" marR="75162" marT="37581" marB="37581"/>
                </a:tc>
                <a:tc>
                  <a:txBody>
                    <a:bodyPr/>
                    <a:lstStyle/>
                    <a:p>
                      <a:r>
                        <a:rPr lang="es-ES" sz="1400"/>
                        <a:t>                       </a:t>
                      </a:r>
                    </a:p>
                    <a:p>
                      <a:r>
                        <a:rPr lang="es-ES" sz="1400"/>
                        <a:t>                           </a:t>
                      </a:r>
                    </a:p>
                    <a:p>
                      <a:r>
                        <a:rPr lang="es-ES" sz="1400"/>
                        <a:t>                         25%</a:t>
                      </a:r>
                    </a:p>
                  </a:txBody>
                  <a:tcPr marL="75162" marR="75162" marT="37581" marB="37581"/>
                </a:tc>
                <a:extLst>
                  <a:ext uri="{0D108BD9-81ED-4DB2-BD59-A6C34878D82A}">
                    <a16:rowId xmlns:a16="http://schemas.microsoft.com/office/drawing/2014/main" val="1972949061"/>
                  </a:ext>
                </a:extLst>
              </a:tr>
              <a:tr h="1578311">
                <a:tc>
                  <a:txBody>
                    <a:bodyPr/>
                    <a:lstStyle/>
                    <a:p>
                      <a:r>
                        <a:rPr lang="es-ES" sz="1400" b="1"/>
                        <a:t>Prueba de Comprensión de Auditiva. 40 minutos </a:t>
                      </a:r>
                    </a:p>
                    <a:p>
                      <a:r>
                        <a:rPr lang="es-ES" sz="1400" b="1"/>
                        <a:t>5 tareas.</a:t>
                      </a:r>
                    </a:p>
                    <a:p>
                      <a:r>
                        <a:rPr lang="es-ES" sz="1400" b="1"/>
                        <a:t>30 Ítems. </a:t>
                      </a:r>
                    </a:p>
                  </a:txBody>
                  <a:tcPr marL="75162" marR="75162" marT="37581" marB="37581"/>
                </a:tc>
                <a:tc>
                  <a:txBody>
                    <a:bodyPr/>
                    <a:lstStyle/>
                    <a:p>
                      <a:r>
                        <a:rPr lang="es-ES" sz="1400" b="1"/>
                        <a:t>Tarea 1 (6 ítems) </a:t>
                      </a:r>
                    </a:p>
                    <a:p>
                      <a:r>
                        <a:rPr lang="es-ES" sz="1400" b="1"/>
                        <a:t>Tarea 2 (6 ítems)</a:t>
                      </a:r>
                    </a:p>
                    <a:p>
                      <a:r>
                        <a:rPr lang="es-ES" sz="1400" b="1"/>
                        <a:t>Tarea 3 (6 ítems)</a:t>
                      </a:r>
                    </a:p>
                    <a:p>
                      <a:r>
                        <a:rPr lang="es-ES" sz="1400" b="1"/>
                        <a:t>Tarea 4 (6 ítems)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a:t>Tarea 5 (6 ítems)</a:t>
                      </a:r>
                    </a:p>
                    <a:p>
                      <a:endParaRPr lang="es-ES" sz="1400" b="1"/>
                    </a:p>
                  </a:txBody>
                  <a:tcPr marL="75162" marR="75162" marT="37581" marB="37581"/>
                </a:tc>
                <a:tc>
                  <a:txBody>
                    <a:bodyPr/>
                    <a:lstStyle/>
                    <a:p>
                      <a:r>
                        <a:rPr lang="es-ES" sz="1400"/>
                        <a:t> </a:t>
                      </a:r>
                    </a:p>
                    <a:p>
                      <a:endParaRPr lang="es-ES" sz="1400"/>
                    </a:p>
                    <a:p>
                      <a:r>
                        <a:rPr lang="es-ES" sz="1400" b="1"/>
                        <a:t>                          25%</a:t>
                      </a:r>
                    </a:p>
                  </a:txBody>
                  <a:tcPr marL="75162" marR="75162" marT="37581" marB="37581"/>
                </a:tc>
                <a:extLst>
                  <a:ext uri="{0D108BD9-81ED-4DB2-BD59-A6C34878D82A}">
                    <a16:rowId xmlns:a16="http://schemas.microsoft.com/office/drawing/2014/main" val="451711360"/>
                  </a:ext>
                </a:extLst>
              </a:tr>
              <a:tr h="854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kern="1200">
                          <a:solidFill>
                            <a:schemeClr val="dk1"/>
                          </a:solidFill>
                          <a:effectLst/>
                        </a:rPr>
                        <a:t>Expresión e interacción escritas. 60 minutos </a:t>
                      </a:r>
                      <a:endParaRPr lang="es-ES" sz="1400" b="1">
                        <a:effectLst/>
                      </a:endParaRPr>
                    </a:p>
                    <a:p>
                      <a:r>
                        <a:rPr lang="es-ES" sz="1400" b="1"/>
                        <a:t>2 Tareas </a:t>
                      </a:r>
                    </a:p>
                  </a:txBody>
                  <a:tcPr marL="75162" marR="75162" marT="37581" marB="3758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kern="1200">
                          <a:solidFill>
                            <a:schemeClr val="dk1"/>
                          </a:solidFill>
                          <a:effectLst/>
                        </a:rPr>
                        <a:t>Tarea 1. Interacción escrita Tarea 2. Expresión escrita </a:t>
                      </a:r>
                      <a:endParaRPr lang="es-ES" sz="1400" b="1">
                        <a:effectLst/>
                      </a:endParaRPr>
                    </a:p>
                    <a:p>
                      <a:endParaRPr lang="es-ES" sz="1400" b="1"/>
                    </a:p>
                  </a:txBody>
                  <a:tcPr marL="75162" marR="75162" marT="37581" marB="37581"/>
                </a:tc>
                <a:tc>
                  <a:txBody>
                    <a:bodyPr/>
                    <a:lstStyle/>
                    <a:p>
                      <a:endParaRPr lang="es-ES" sz="1400"/>
                    </a:p>
                    <a:p>
                      <a:r>
                        <a:rPr lang="es-ES" sz="1400" b="1"/>
                        <a:t>                         25%</a:t>
                      </a:r>
                    </a:p>
                  </a:txBody>
                  <a:tcPr marL="75162" marR="75162" marT="37581" marB="37581"/>
                </a:tc>
                <a:extLst>
                  <a:ext uri="{0D108BD9-81ED-4DB2-BD59-A6C34878D82A}">
                    <a16:rowId xmlns:a16="http://schemas.microsoft.com/office/drawing/2014/main" val="611341193"/>
                  </a:ext>
                </a:extLst>
              </a:tr>
              <a:tr h="1578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kern="1200">
                          <a:solidFill>
                            <a:schemeClr val="dk1"/>
                          </a:solidFill>
                          <a:effectLst/>
                        </a:rPr>
                        <a:t>Expresión e interacción orales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kern="1200">
                          <a:solidFill>
                            <a:schemeClr val="dk1"/>
                          </a:solidFill>
                          <a:effectLst/>
                        </a:rPr>
                        <a:t>15 minutos</a:t>
                      </a:r>
                      <a:br>
                        <a:rPr lang="es-ES" sz="1400" b="1" kern="1200">
                          <a:solidFill>
                            <a:schemeClr val="dk1"/>
                          </a:solidFill>
                          <a:effectLst/>
                        </a:rPr>
                      </a:br>
                      <a:r>
                        <a:rPr lang="es-ES" sz="1400" b="1" kern="1200">
                          <a:solidFill>
                            <a:schemeClr val="dk1"/>
                          </a:solidFill>
                          <a:effectLst/>
                        </a:rPr>
                        <a:t>(preparación: 15 minutos) 4 tareas </a:t>
                      </a:r>
                      <a:endParaRPr lang="es-ES" sz="1400" b="1">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400" b="1" kern="1200">
                          <a:solidFill>
                            <a:schemeClr val="dk1"/>
                          </a:solidFill>
                          <a:effectLst/>
                        </a:rPr>
                        <a:t> </a:t>
                      </a:r>
                      <a:endParaRPr lang="es-ES" sz="1400" b="1">
                        <a:effectLst/>
                      </a:endParaRPr>
                    </a:p>
                    <a:p>
                      <a:endParaRPr lang="es-ES" sz="1400"/>
                    </a:p>
                  </a:txBody>
                  <a:tcPr marL="75162" marR="75162" marT="37581" marB="37581"/>
                </a:tc>
                <a:tc>
                  <a:txBody>
                    <a:bodyPr/>
                    <a:lstStyle/>
                    <a:p>
                      <a:r>
                        <a:rPr lang="es-ES" sz="1400" b="1" kern="1200">
                          <a:solidFill>
                            <a:schemeClr val="dk1"/>
                          </a:solidFill>
                          <a:effectLst/>
                        </a:rPr>
                        <a:t>Tarea 1. Realizar una presentación breve </a:t>
                      </a:r>
                    </a:p>
                    <a:p>
                      <a:r>
                        <a:rPr lang="es-ES" sz="1400" b="1" kern="1200">
                          <a:solidFill>
                            <a:schemeClr val="dk1"/>
                          </a:solidFill>
                          <a:effectLst/>
                        </a:rPr>
                        <a:t>Tarea 2. Participar en una conversación </a:t>
                      </a:r>
                      <a:endParaRPr lang="es-ES" sz="1400" b="1">
                        <a:effectLst/>
                      </a:endParaRPr>
                    </a:p>
                    <a:p>
                      <a:r>
                        <a:rPr lang="es-ES" sz="1400" b="1" kern="1200">
                          <a:solidFill>
                            <a:schemeClr val="dk1"/>
                          </a:solidFill>
                          <a:effectLst/>
                        </a:rPr>
                        <a:t>Tarea 3. Describir una fotografía y participar en una conversación </a:t>
                      </a:r>
                      <a:endParaRPr lang="es-ES" sz="1400" b="1">
                        <a:effectLst/>
                      </a:endParaRPr>
                    </a:p>
                    <a:p>
                      <a:r>
                        <a:rPr lang="es-ES" sz="1400" b="1" kern="1200">
                          <a:solidFill>
                            <a:schemeClr val="dk1"/>
                          </a:solidFill>
                          <a:effectLst/>
                        </a:rPr>
                        <a:t>Tarea 4. Diálogo en situación simulada </a:t>
                      </a:r>
                      <a:endParaRPr lang="es-ES" sz="1400" b="1">
                        <a:effectLst/>
                      </a:endParaRPr>
                    </a:p>
                    <a:p>
                      <a:endParaRPr lang="es-ES" sz="1400" b="1"/>
                    </a:p>
                  </a:txBody>
                  <a:tcPr marL="75162" marR="75162" marT="37581" marB="37581"/>
                </a:tc>
                <a:tc>
                  <a:txBody>
                    <a:bodyPr/>
                    <a:lstStyle/>
                    <a:p>
                      <a:endParaRPr lang="es-ES" sz="1400"/>
                    </a:p>
                    <a:p>
                      <a:endParaRPr lang="es-ES" sz="1400"/>
                    </a:p>
                    <a:p>
                      <a:endParaRPr lang="es-ES" sz="1400"/>
                    </a:p>
                    <a:p>
                      <a:endParaRPr lang="es-ES" sz="1400"/>
                    </a:p>
                    <a:p>
                      <a:r>
                        <a:rPr lang="es-ES" sz="1400" b="1"/>
                        <a:t>                          25%</a:t>
                      </a:r>
                    </a:p>
                  </a:txBody>
                  <a:tcPr marL="75162" marR="75162" marT="37581" marB="37581"/>
                </a:tc>
                <a:extLst>
                  <a:ext uri="{0D108BD9-81ED-4DB2-BD59-A6C34878D82A}">
                    <a16:rowId xmlns:a16="http://schemas.microsoft.com/office/drawing/2014/main" val="1789101384"/>
                  </a:ext>
                </a:extLst>
              </a:tr>
            </a:tbl>
          </a:graphicData>
        </a:graphic>
      </p:graphicFrame>
      <p:graphicFrame>
        <p:nvGraphicFramePr>
          <p:cNvPr id="5" name="Tabla 4">
            <a:extLst>
              <a:ext uri="{FF2B5EF4-FFF2-40B4-BE49-F238E27FC236}">
                <a16:creationId xmlns:a16="http://schemas.microsoft.com/office/drawing/2014/main" id="{CAB4E2A2-4C97-DC47-85E2-A47EB174E00B}"/>
              </a:ext>
            </a:extLst>
          </p:cNvPr>
          <p:cNvGraphicFramePr>
            <a:graphicFrameLocks noGrp="1"/>
          </p:cNvGraphicFramePr>
          <p:nvPr>
            <p:extLst>
              <p:ext uri="{D42A27DB-BD31-4B8C-83A1-F6EECF244321}">
                <p14:modId xmlns:p14="http://schemas.microsoft.com/office/powerpoint/2010/main" val="1861110851"/>
              </p:ext>
            </p:extLst>
          </p:nvPr>
        </p:nvGraphicFramePr>
        <p:xfrm>
          <a:off x="363538" y="438150"/>
          <a:ext cx="11466510" cy="307975"/>
        </p:xfrm>
        <a:graphic>
          <a:graphicData uri="http://schemas.openxmlformats.org/drawingml/2006/table">
            <a:tbl>
              <a:tblPr firstRow="1" bandRow="1">
                <a:tableStyleId>{3B4B98B0-60AC-42C2-AFA5-B58CD77FA1E5}</a:tableStyleId>
              </a:tblPr>
              <a:tblGrid>
                <a:gridCol w="3822170">
                  <a:extLst>
                    <a:ext uri="{9D8B030D-6E8A-4147-A177-3AD203B41FA5}">
                      <a16:colId xmlns:a16="http://schemas.microsoft.com/office/drawing/2014/main" val="1510377907"/>
                    </a:ext>
                  </a:extLst>
                </a:gridCol>
                <a:gridCol w="3822170">
                  <a:extLst>
                    <a:ext uri="{9D8B030D-6E8A-4147-A177-3AD203B41FA5}">
                      <a16:colId xmlns:a16="http://schemas.microsoft.com/office/drawing/2014/main" val="782214028"/>
                    </a:ext>
                  </a:extLst>
                </a:gridCol>
                <a:gridCol w="3822170">
                  <a:extLst>
                    <a:ext uri="{9D8B030D-6E8A-4147-A177-3AD203B41FA5}">
                      <a16:colId xmlns:a16="http://schemas.microsoft.com/office/drawing/2014/main" val="3474904414"/>
                    </a:ext>
                  </a:extLst>
                </a:gridCol>
              </a:tblGrid>
              <a:tr h="307975">
                <a:tc>
                  <a:txBody>
                    <a:bodyPr/>
                    <a:lstStyle/>
                    <a:p>
                      <a:r>
                        <a:rPr lang="es-ES" sz="1300"/>
                        <a:t>PRUEBAS EXAMEN DELE B1 </a:t>
                      </a:r>
                    </a:p>
                  </a:txBody>
                  <a:tcPr marL="65158" marR="65158" marT="32579" marB="32579"/>
                </a:tc>
                <a:tc>
                  <a:txBody>
                    <a:bodyPr/>
                    <a:lstStyle/>
                    <a:p>
                      <a:r>
                        <a:rPr lang="es-ES" sz="1300"/>
                        <a:t>ESTRUCTURA</a:t>
                      </a:r>
                    </a:p>
                  </a:txBody>
                  <a:tcPr marL="65158" marR="65158" marT="32579" marB="32579"/>
                </a:tc>
                <a:tc>
                  <a:txBody>
                    <a:bodyPr/>
                    <a:lstStyle/>
                    <a:p>
                      <a:r>
                        <a:rPr lang="es-ES" sz="1300"/>
                        <a:t>PONDERACIÓN</a:t>
                      </a:r>
                    </a:p>
                  </a:txBody>
                  <a:tcPr marL="65158" marR="65158" marT="32579" marB="32579"/>
                </a:tc>
                <a:extLst>
                  <a:ext uri="{0D108BD9-81ED-4DB2-BD59-A6C34878D82A}">
                    <a16:rowId xmlns:a16="http://schemas.microsoft.com/office/drawing/2014/main" val="3690597017"/>
                  </a:ext>
                </a:extLst>
              </a:tr>
            </a:tbl>
          </a:graphicData>
        </a:graphic>
      </p:graphicFrame>
      <p:pic>
        <p:nvPicPr>
          <p:cNvPr id="11" name="Imagen 10" descr="Imagen que contiene dibujo&#10;&#10;Descripción generada automáticamente">
            <a:extLst>
              <a:ext uri="{FF2B5EF4-FFF2-40B4-BE49-F238E27FC236}">
                <a16:creationId xmlns:a16="http://schemas.microsoft.com/office/drawing/2014/main" id="{AAFFC5D6-9819-3A4B-A5DB-43CA1E07DCA4}"/>
              </a:ext>
            </a:extLst>
          </p:cNvPr>
          <p:cNvPicPr>
            <a:picLocks noChangeAspect="1"/>
          </p:cNvPicPr>
          <p:nvPr/>
        </p:nvPicPr>
        <p:blipFill>
          <a:blip r:embed="rId2"/>
          <a:stretch>
            <a:fillRect/>
          </a:stretch>
        </p:blipFill>
        <p:spPr>
          <a:xfrm>
            <a:off x="10522474" y="30437"/>
            <a:ext cx="1307574" cy="365644"/>
          </a:xfrm>
          <a:prstGeom prst="rect">
            <a:avLst/>
          </a:prstGeom>
        </p:spPr>
      </p:pic>
    </p:spTree>
    <p:extLst>
      <p:ext uri="{BB962C8B-B14F-4D97-AF65-F5344CB8AC3E}">
        <p14:creationId xmlns:p14="http://schemas.microsoft.com/office/powerpoint/2010/main" val="87032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1" name="Group 3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4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4" name="Group 5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55" name="Rectangle 5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Rectangle 5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ítulo 1">
            <a:extLst>
              <a:ext uri="{FF2B5EF4-FFF2-40B4-BE49-F238E27FC236}">
                <a16:creationId xmlns:a16="http://schemas.microsoft.com/office/drawing/2014/main" id="{F8408DEB-DD99-924D-99BA-5DA27ECEA5D7}"/>
              </a:ext>
            </a:extLst>
          </p:cNvPr>
          <p:cNvSpPr>
            <a:spLocks noGrp="1"/>
          </p:cNvSpPr>
          <p:nvPr>
            <p:ph type="title"/>
          </p:nvPr>
        </p:nvSpPr>
        <p:spPr>
          <a:xfrm>
            <a:off x="904877" y="2415322"/>
            <a:ext cx="3451730" cy="2399869"/>
          </a:xfrm>
        </p:spPr>
        <p:txBody>
          <a:bodyPr>
            <a:normAutofit/>
          </a:bodyPr>
          <a:lstStyle/>
          <a:p>
            <a:pPr algn="ctr"/>
            <a:r>
              <a:rPr lang="es-ES" sz="4000">
                <a:solidFill>
                  <a:srgbClr val="FFFFFF"/>
                </a:solidFill>
              </a:rPr>
              <a:t>¡CÓMO SE EVALÚA EL EXAMEN DELE B1</a:t>
            </a:r>
          </a:p>
        </p:txBody>
      </p:sp>
      <p:sp>
        <p:nvSpPr>
          <p:cNvPr id="24" name="Marcador de contenido 2">
            <a:extLst>
              <a:ext uri="{FF2B5EF4-FFF2-40B4-BE49-F238E27FC236}">
                <a16:creationId xmlns:a16="http://schemas.microsoft.com/office/drawing/2014/main" id="{D57D29EA-9C50-E949-9769-C6CF1EDCAC16}"/>
              </a:ext>
            </a:extLst>
          </p:cNvPr>
          <p:cNvSpPr>
            <a:spLocks noGrp="1"/>
          </p:cNvSpPr>
          <p:nvPr>
            <p:ph idx="1"/>
          </p:nvPr>
        </p:nvSpPr>
        <p:spPr>
          <a:xfrm>
            <a:off x="5120640" y="804672"/>
            <a:ext cx="6281928" cy="5248656"/>
          </a:xfrm>
        </p:spPr>
        <p:txBody>
          <a:bodyPr anchor="ctr">
            <a:normAutofit/>
          </a:bodyPr>
          <a:lstStyle/>
          <a:p>
            <a:r>
              <a:rPr lang="es-ES" sz="2000"/>
              <a:t>GRUPO 1: NECESITAS EL 60% = 30 PUNTOS</a:t>
            </a:r>
          </a:p>
          <a:p>
            <a:pPr marL="0" indent="0">
              <a:buNone/>
            </a:pPr>
            <a:r>
              <a:rPr lang="es-ES" sz="2000"/>
              <a:t> </a:t>
            </a:r>
            <a:r>
              <a:rPr lang="es-ES" sz="2000" err="1"/>
              <a:t>Comprensión</a:t>
            </a:r>
            <a:r>
              <a:rPr lang="es-ES" sz="2000"/>
              <a:t> de lectura (25 puntos).</a:t>
            </a:r>
          </a:p>
          <a:p>
            <a:pPr marL="0" indent="0">
              <a:buNone/>
            </a:pPr>
            <a:r>
              <a:rPr lang="es-ES" sz="2000"/>
              <a:t> Expresión e interacción escritas (25 puntos). </a:t>
            </a:r>
          </a:p>
          <a:p>
            <a:pPr marL="0" indent="0">
              <a:buNone/>
            </a:pPr>
            <a:endParaRPr lang="es-ES" sz="2000"/>
          </a:p>
          <a:p>
            <a:r>
              <a:rPr lang="es-ES" sz="2000"/>
              <a:t>GRUPO 2:  NECESITAS EL 60% = 30 PUNTOS</a:t>
            </a:r>
          </a:p>
          <a:p>
            <a:pPr marL="0" indent="0">
              <a:buNone/>
            </a:pPr>
            <a:r>
              <a:rPr lang="es-ES" sz="2000" err="1"/>
              <a:t>Comprensión</a:t>
            </a:r>
            <a:r>
              <a:rPr lang="es-ES" sz="2000"/>
              <a:t> auditiva (25 puntos).</a:t>
            </a:r>
          </a:p>
          <a:p>
            <a:pPr marL="0" indent="0">
              <a:buNone/>
            </a:pPr>
            <a:r>
              <a:rPr lang="es-ES" sz="2000"/>
              <a:t>Expresión e interacción orales (25 puntos). </a:t>
            </a:r>
          </a:p>
          <a:p>
            <a:endParaRPr lang="es-ES" sz="2000"/>
          </a:p>
        </p:txBody>
      </p:sp>
      <p:pic>
        <p:nvPicPr>
          <p:cNvPr id="53" name="Imagen 52" descr="Imagen que contiene dibujo&#10;&#10;Descripción generada automáticamente">
            <a:extLst>
              <a:ext uri="{FF2B5EF4-FFF2-40B4-BE49-F238E27FC236}">
                <a16:creationId xmlns:a16="http://schemas.microsoft.com/office/drawing/2014/main" id="{2BE8D100-8BFD-8144-91A8-F3940A114C84}"/>
              </a:ext>
            </a:extLst>
          </p:cNvPr>
          <p:cNvPicPr>
            <a:picLocks noChangeAspect="1"/>
          </p:cNvPicPr>
          <p:nvPr/>
        </p:nvPicPr>
        <p:blipFill>
          <a:blip r:embed="rId2"/>
          <a:stretch>
            <a:fillRect/>
          </a:stretch>
        </p:blipFill>
        <p:spPr>
          <a:xfrm>
            <a:off x="10548934" y="146690"/>
            <a:ext cx="1307574" cy="365644"/>
          </a:xfrm>
          <a:prstGeom prst="rect">
            <a:avLst/>
          </a:prstGeom>
        </p:spPr>
      </p:pic>
    </p:spTree>
    <p:extLst>
      <p:ext uri="{BB962C8B-B14F-4D97-AF65-F5344CB8AC3E}">
        <p14:creationId xmlns:p14="http://schemas.microsoft.com/office/powerpoint/2010/main" val="149317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17">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8B09571-CE2E-C740-B8AA-24DAEEAC23DF}"/>
              </a:ext>
            </a:extLst>
          </p:cNvPr>
          <p:cNvSpPr>
            <a:spLocks noGrp="1"/>
          </p:cNvSpPr>
          <p:nvPr>
            <p:ph type="title"/>
          </p:nvPr>
        </p:nvSpPr>
        <p:spPr>
          <a:xfrm>
            <a:off x="1210474" y="2064327"/>
            <a:ext cx="5799925" cy="69273"/>
          </a:xfrm>
        </p:spPr>
        <p:txBody>
          <a:bodyPr vert="horz" lIns="91440" tIns="45720" rIns="91440" bIns="45720" rtlCol="0" anchor="b">
            <a:normAutofit fontScale="90000"/>
          </a:bodyPr>
          <a:lstStyle/>
          <a:p>
            <a:r>
              <a:rPr lang="en-US" sz="5200" err="1"/>
              <a:t>Cómo</a:t>
            </a:r>
            <a:r>
              <a:rPr lang="en-US" sz="5200"/>
              <a:t> se </a:t>
            </a:r>
            <a:r>
              <a:rPr lang="en-US" sz="5200" err="1"/>
              <a:t>evalúa</a:t>
            </a:r>
            <a:r>
              <a:rPr lang="en-US" sz="5200"/>
              <a:t> el </a:t>
            </a:r>
            <a:r>
              <a:rPr lang="en-US" sz="5200" err="1"/>
              <a:t>examen</a:t>
            </a:r>
            <a:r>
              <a:rPr lang="en-US" sz="5200"/>
              <a:t> DELE B1</a:t>
            </a:r>
            <a:endParaRPr lang="en-US" sz="5200" kern="1200">
              <a:solidFill>
                <a:schemeClr val="tx1"/>
              </a:solidFill>
              <a:latin typeface="+mj-lt"/>
              <a:ea typeface="+mj-ea"/>
              <a:cs typeface="+mj-cs"/>
            </a:endParaRPr>
          </a:p>
        </p:txBody>
      </p:sp>
      <p:sp>
        <p:nvSpPr>
          <p:cNvPr id="3" name="Marcador de contenido 2">
            <a:extLst>
              <a:ext uri="{FF2B5EF4-FFF2-40B4-BE49-F238E27FC236}">
                <a16:creationId xmlns:a16="http://schemas.microsoft.com/office/drawing/2014/main" id="{143AD324-C3D1-964D-BCC6-AB4A2C5F7DAD}"/>
              </a:ext>
            </a:extLst>
          </p:cNvPr>
          <p:cNvSpPr>
            <a:spLocks noGrp="1"/>
          </p:cNvSpPr>
          <p:nvPr>
            <p:ph idx="1"/>
          </p:nvPr>
        </p:nvSpPr>
        <p:spPr>
          <a:xfrm>
            <a:off x="1043608" y="3029404"/>
            <a:ext cx="5204791" cy="1272831"/>
          </a:xfrm>
        </p:spPr>
        <p:txBody>
          <a:bodyPr vert="horz" lIns="91440" tIns="45720" rIns="91440" bIns="45720" rtlCol="0" anchor="t">
            <a:normAutofit/>
          </a:bodyPr>
          <a:lstStyle/>
          <a:p>
            <a:pPr marL="0" indent="0">
              <a:buNone/>
            </a:pPr>
            <a:r>
              <a:rPr lang="en-US" sz="2400" kern="1200" err="1">
                <a:solidFill>
                  <a:schemeClr val="tx1"/>
                </a:solidFill>
                <a:latin typeface="+mn-lt"/>
                <a:ea typeface="+mn-ea"/>
                <a:cs typeface="+mn-cs"/>
              </a:rPr>
              <a:t>Ejemplo</a:t>
            </a:r>
            <a:r>
              <a:rPr lang="en-US" sz="2400" kern="1200">
                <a:solidFill>
                  <a:schemeClr val="tx1"/>
                </a:solidFill>
                <a:latin typeface="+mn-lt"/>
                <a:ea typeface="+mn-ea"/>
                <a:cs typeface="+mn-cs"/>
              </a:rPr>
              <a:t> </a:t>
            </a:r>
            <a:r>
              <a:rPr lang="en-US" sz="2400" kern="1200" err="1">
                <a:solidFill>
                  <a:schemeClr val="tx1"/>
                </a:solidFill>
                <a:latin typeface="+mn-lt"/>
                <a:ea typeface="+mn-ea"/>
                <a:cs typeface="+mn-cs"/>
              </a:rPr>
              <a:t>evaluación</a:t>
            </a:r>
            <a:r>
              <a:rPr lang="en-US" sz="2400" kern="1200">
                <a:solidFill>
                  <a:schemeClr val="tx1"/>
                </a:solidFill>
                <a:latin typeface="+mn-lt"/>
                <a:ea typeface="+mn-ea"/>
                <a:cs typeface="+mn-cs"/>
              </a:rPr>
              <a:t> </a:t>
            </a:r>
            <a:r>
              <a:rPr lang="en-US" sz="2400" kern="1200" err="1">
                <a:solidFill>
                  <a:schemeClr val="tx1"/>
                </a:solidFill>
                <a:latin typeface="+mn-lt"/>
                <a:ea typeface="+mn-ea"/>
                <a:cs typeface="+mn-cs"/>
              </a:rPr>
              <a:t>Prueba</a:t>
            </a:r>
            <a:r>
              <a:rPr lang="en-US" sz="2400" kern="1200">
                <a:solidFill>
                  <a:schemeClr val="tx1"/>
                </a:solidFill>
                <a:latin typeface="+mn-lt"/>
                <a:ea typeface="+mn-ea"/>
                <a:cs typeface="+mn-cs"/>
              </a:rPr>
              <a:t> de </a:t>
            </a:r>
            <a:r>
              <a:rPr lang="en-US" sz="2400" kern="1200" err="1">
                <a:solidFill>
                  <a:schemeClr val="tx1"/>
                </a:solidFill>
                <a:latin typeface="+mn-lt"/>
                <a:ea typeface="+mn-ea"/>
                <a:cs typeface="+mn-cs"/>
              </a:rPr>
              <a:t>Comprensión</a:t>
            </a:r>
            <a:r>
              <a:rPr lang="en-US" sz="2400" kern="1200">
                <a:solidFill>
                  <a:schemeClr val="tx1"/>
                </a:solidFill>
                <a:latin typeface="+mn-lt"/>
                <a:ea typeface="+mn-ea"/>
                <a:cs typeface="+mn-cs"/>
              </a:rPr>
              <a:t> de </a:t>
            </a:r>
            <a:r>
              <a:rPr lang="en-US" sz="2400" kern="1200" err="1">
                <a:solidFill>
                  <a:schemeClr val="tx1"/>
                </a:solidFill>
                <a:latin typeface="+mn-lt"/>
                <a:ea typeface="+mn-ea"/>
                <a:cs typeface="+mn-cs"/>
              </a:rPr>
              <a:t>Lectura</a:t>
            </a:r>
            <a:r>
              <a:rPr lang="en-US" sz="2400" kern="1200">
                <a:solidFill>
                  <a:schemeClr val="tx1"/>
                </a:solidFill>
                <a:latin typeface="+mn-lt"/>
                <a:ea typeface="+mn-ea"/>
                <a:cs typeface="+mn-cs"/>
              </a:rPr>
              <a:t> o </a:t>
            </a:r>
            <a:r>
              <a:rPr lang="en-US" sz="2400" kern="1200" err="1">
                <a:solidFill>
                  <a:schemeClr val="tx1"/>
                </a:solidFill>
                <a:latin typeface="+mn-lt"/>
                <a:ea typeface="+mn-ea"/>
                <a:cs typeface="+mn-cs"/>
              </a:rPr>
              <a:t>Auditiva</a:t>
            </a:r>
            <a:r>
              <a:rPr lang="en-US" sz="2400" kern="1200">
                <a:solidFill>
                  <a:schemeClr val="tx1"/>
                </a:solidFill>
                <a:latin typeface="+mn-lt"/>
                <a:ea typeface="+mn-ea"/>
                <a:cs typeface="+mn-cs"/>
              </a:rPr>
              <a:t>.</a:t>
            </a:r>
          </a:p>
        </p:txBody>
      </p:sp>
      <p:sp>
        <p:nvSpPr>
          <p:cNvPr id="47" name="Rectangle 1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21">
            <a:extLst>
              <a:ext uri="{FF2B5EF4-FFF2-40B4-BE49-F238E27FC236}">
                <a16:creationId xmlns:a16="http://schemas.microsoft.com/office/drawing/2014/main" id="{126E7195-A65A-41A9-8598-448924EE0C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64424" y="73152"/>
            <a:ext cx="1178966" cy="232963"/>
            <a:chOff x="7964424" y="73152"/>
            <a:chExt cx="1178966" cy="232963"/>
          </a:xfrm>
        </p:grpSpPr>
        <p:sp>
          <p:nvSpPr>
            <p:cNvPr id="49" name="Rectangle 64">
              <a:extLst>
                <a:ext uri="{FF2B5EF4-FFF2-40B4-BE49-F238E27FC236}">
                  <a16:creationId xmlns:a16="http://schemas.microsoft.com/office/drawing/2014/main" id="{4FAFA665-939A-4982-A152-52FEEF4F0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6424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a16="http://schemas.microsoft.com/office/drawing/2014/main" id="{48C21151-1B20-4AAD-AB70-5B574AF90A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6424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FB11438A-CA41-443F-AA9C-1392C0B1C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3929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99885731-171E-42FC-9681-83861C6AD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3929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4">
              <a:extLst>
                <a:ext uri="{FF2B5EF4-FFF2-40B4-BE49-F238E27FC236}">
                  <a16:creationId xmlns:a16="http://schemas.microsoft.com/office/drawing/2014/main" id="{576BE4C6-55FD-4B30-8575-9F619CAB0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1433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6">
              <a:extLst>
                <a:ext uri="{FF2B5EF4-FFF2-40B4-BE49-F238E27FC236}">
                  <a16:creationId xmlns:a16="http://schemas.microsoft.com/office/drawing/2014/main" id="{50DE0AF3-7667-4534-839F-546692FBC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1433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4">
              <a:extLst>
                <a:ext uri="{FF2B5EF4-FFF2-40B4-BE49-F238E27FC236}">
                  <a16:creationId xmlns:a16="http://schemas.microsoft.com/office/drawing/2014/main" id="{9E7F0574-BBFF-42FF-AFBD-AE1EA22C1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8937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6">
              <a:extLst>
                <a:ext uri="{FF2B5EF4-FFF2-40B4-BE49-F238E27FC236}">
                  <a16:creationId xmlns:a16="http://schemas.microsoft.com/office/drawing/2014/main" id="{6BF932BC-36BF-4B7A-9E37-73FADB0EF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8937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4">
              <a:extLst>
                <a:ext uri="{FF2B5EF4-FFF2-40B4-BE49-F238E27FC236}">
                  <a16:creationId xmlns:a16="http://schemas.microsoft.com/office/drawing/2014/main" id="{A8288591-DCEF-4026-B39B-EB42A444E2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6442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7951AEED-9728-4A78-AC08-998A2417F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6442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97DA5BEE-A793-41FD-BF9B-E88DDAB765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0890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433C8308-389D-4953-886C-6C5834BA5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0890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84CCDF8F-0AA0-41C7-AA51-8952FB4703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640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8A21682F-2D85-4A82-B8B2-225F251471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640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6D5253B5-2466-4C76-AC49-4D4E1AFA1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3911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99BE3A85-4CC8-4A9B-B2D2-54B042E1E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3911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248DD0A1-B3F5-4FBA-BC22-64B0EA34A0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141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D9120E05-2894-4ED7-BAC1-CDD7C5E709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141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a16="http://schemas.microsoft.com/office/drawing/2014/main" id="{AD22EF32-1180-4152-83BB-4C0828B16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8920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28DBCEDE-F89F-42A3-9A64-83CD018F5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8920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Rectangle 43">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Imagen 15" descr="Imagen que contiene cuchillo&#10;&#10;Descripción generada automáticamente">
            <a:extLst>
              <a:ext uri="{FF2B5EF4-FFF2-40B4-BE49-F238E27FC236}">
                <a16:creationId xmlns:a16="http://schemas.microsoft.com/office/drawing/2014/main" id="{ACE9796C-1A3F-AA4E-8E8B-3DDEA21D6297}"/>
              </a:ext>
            </a:extLst>
          </p:cNvPr>
          <p:cNvPicPr>
            <a:picLocks noChangeAspect="1"/>
          </p:cNvPicPr>
          <p:nvPr/>
        </p:nvPicPr>
        <p:blipFill>
          <a:blip r:embed="rId2"/>
          <a:stretch>
            <a:fillRect/>
          </a:stretch>
        </p:blipFill>
        <p:spPr>
          <a:xfrm>
            <a:off x="800193" y="3879260"/>
            <a:ext cx="7843376" cy="1423210"/>
          </a:xfrm>
          <a:prstGeom prst="rect">
            <a:avLst/>
          </a:prstGeom>
        </p:spPr>
      </p:pic>
      <p:pic>
        <p:nvPicPr>
          <p:cNvPr id="19" name="Imagen 18" descr="Imagen que contiene cuchillo&#10;&#10;Descripción generada automáticamente">
            <a:extLst>
              <a:ext uri="{FF2B5EF4-FFF2-40B4-BE49-F238E27FC236}">
                <a16:creationId xmlns:a16="http://schemas.microsoft.com/office/drawing/2014/main" id="{A7B86AA8-D3CA-174A-B26B-BCBEA7F2D579}"/>
              </a:ext>
            </a:extLst>
          </p:cNvPr>
          <p:cNvPicPr>
            <a:picLocks noChangeAspect="1"/>
          </p:cNvPicPr>
          <p:nvPr/>
        </p:nvPicPr>
        <p:blipFill>
          <a:blip r:embed="rId3"/>
          <a:stretch>
            <a:fillRect/>
          </a:stretch>
        </p:blipFill>
        <p:spPr>
          <a:xfrm>
            <a:off x="2322369" y="5534135"/>
            <a:ext cx="3086100" cy="1092200"/>
          </a:xfrm>
          <a:prstGeom prst="rect">
            <a:avLst/>
          </a:prstGeom>
        </p:spPr>
      </p:pic>
      <p:pic>
        <p:nvPicPr>
          <p:cNvPr id="69" name="Imagen 68" descr="Imagen que contiene dibujo&#10;&#10;Descripción generada automáticamente">
            <a:extLst>
              <a:ext uri="{FF2B5EF4-FFF2-40B4-BE49-F238E27FC236}">
                <a16:creationId xmlns:a16="http://schemas.microsoft.com/office/drawing/2014/main" id="{C69321D5-3023-3447-939D-0CAFD3258869}"/>
              </a:ext>
            </a:extLst>
          </p:cNvPr>
          <p:cNvPicPr>
            <a:picLocks noChangeAspect="1"/>
          </p:cNvPicPr>
          <p:nvPr/>
        </p:nvPicPr>
        <p:blipFill>
          <a:blip r:embed="rId4"/>
          <a:stretch>
            <a:fillRect/>
          </a:stretch>
        </p:blipFill>
        <p:spPr>
          <a:xfrm>
            <a:off x="10548934" y="146690"/>
            <a:ext cx="1307574" cy="365644"/>
          </a:xfrm>
          <a:prstGeom prst="rect">
            <a:avLst/>
          </a:prstGeom>
        </p:spPr>
      </p:pic>
    </p:spTree>
    <p:extLst>
      <p:ext uri="{BB962C8B-B14F-4D97-AF65-F5344CB8AC3E}">
        <p14:creationId xmlns:p14="http://schemas.microsoft.com/office/powerpoint/2010/main" val="1392803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955724B-5A1D-9C48-B1E1-14EC9383EF96}"/>
              </a:ext>
            </a:extLst>
          </p:cNvPr>
          <p:cNvSpPr>
            <a:spLocks noGrp="1"/>
          </p:cNvSpPr>
          <p:nvPr>
            <p:ph type="title"/>
          </p:nvPr>
        </p:nvSpPr>
        <p:spPr>
          <a:xfrm>
            <a:off x="1116498" y="655128"/>
            <a:ext cx="4613919" cy="1499616"/>
          </a:xfrm>
        </p:spPr>
        <p:txBody>
          <a:bodyPr vert="horz" lIns="91440" tIns="45720" rIns="91440" bIns="45720" rtlCol="0" anchor="b">
            <a:normAutofit/>
          </a:bodyPr>
          <a:lstStyle/>
          <a:p>
            <a:r>
              <a:rPr lang="en-US" sz="4200" err="1"/>
              <a:t>Cómo</a:t>
            </a:r>
            <a:r>
              <a:rPr lang="en-US" sz="4200"/>
              <a:t> se </a:t>
            </a:r>
            <a:r>
              <a:rPr lang="en-US" sz="4200" err="1"/>
              <a:t>evalúa</a:t>
            </a:r>
            <a:r>
              <a:rPr lang="en-US" sz="4200"/>
              <a:t> el </a:t>
            </a:r>
            <a:r>
              <a:rPr lang="en-US" sz="4200" err="1"/>
              <a:t>examen</a:t>
            </a:r>
            <a:r>
              <a:rPr lang="en-US" sz="4200"/>
              <a:t> DELE B1</a:t>
            </a:r>
          </a:p>
        </p:txBody>
      </p:sp>
      <p:sp>
        <p:nvSpPr>
          <p:cNvPr id="3" name="Marcador de contenido 2">
            <a:extLst>
              <a:ext uri="{FF2B5EF4-FFF2-40B4-BE49-F238E27FC236}">
                <a16:creationId xmlns:a16="http://schemas.microsoft.com/office/drawing/2014/main" id="{23FDE2C3-8465-2047-B8F9-3D317D4D455B}"/>
              </a:ext>
            </a:extLst>
          </p:cNvPr>
          <p:cNvSpPr>
            <a:spLocks noGrp="1"/>
          </p:cNvSpPr>
          <p:nvPr>
            <p:ph idx="1"/>
          </p:nvPr>
        </p:nvSpPr>
        <p:spPr>
          <a:xfrm>
            <a:off x="1116498" y="2267170"/>
            <a:ext cx="4613919" cy="813816"/>
          </a:xfrm>
        </p:spPr>
        <p:txBody>
          <a:bodyPr vert="horz" lIns="91440" tIns="45720" rIns="91440" bIns="45720" rtlCol="0" anchor="t">
            <a:normAutofit/>
          </a:bodyPr>
          <a:lstStyle/>
          <a:p>
            <a:pPr marL="0" indent="0">
              <a:buNone/>
            </a:pPr>
            <a:r>
              <a:rPr lang="en-US" sz="2000"/>
              <a:t>Ejemplo evaluación Prueba de Expresión e interacción</a:t>
            </a:r>
          </a:p>
        </p:txBody>
      </p:sp>
      <p:sp>
        <p:nvSpPr>
          <p:cNvPr id="18" name="Rectangle 17">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1F49CE81-B2F4-47B2-9D4A-886DCE0A84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21" name="Rectangle 64">
              <a:extLst>
                <a:ext uri="{FF2B5EF4-FFF2-40B4-BE49-F238E27FC236}">
                  <a16:creationId xmlns:a16="http://schemas.microsoft.com/office/drawing/2014/main" id="{4BE32177-3EAD-42DA-997C-8DAE1BFEE5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0DEE160-9825-4DB5-8188-911AC13EA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9C5FEDB5-0AEE-40E4-9CA6-6718B956D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1A11DF2D-1D4B-45DA-906B-2A1F84C99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B6A5BAC0-9806-4124-A584-7F924A658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A8F6BFA3-38BE-4F0A-94D9-EF0E6EA01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BE6BCF21-959F-419E-BCA4-B20AF92EF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4B6E037-E222-42EB-9AEB-C45EF2090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A0494426-372E-42B8-87E1-170F1B596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4DB5AB5-5D73-4375-8CF4-DF4B7A5D7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09B2A6E-6D36-4A9A-AFAA-CF4D859147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85DC0718-B29F-47A6-931F-F0EF9FA99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AAED958D-AFCC-4BEF-818A-EFF7E41D17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C216DD5A-D1AE-429E-937E-456A50345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A845B253-9DEE-45AC-AADA-FAA6812C3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CE7B6CBF-757B-4B55-84CB-062B712D38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2CC28C7A-EF33-43D3-90CD-DCAC92546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BC0C9DCF-F15B-4B7A-A16B-37B4335E6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94991FD1-406A-4958-87D4-8DFA9FEA4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5CD32F69-27AD-4088-877C-E2A40F8B0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Imagen 4" descr="Imagen que contiene cuchillo&#10;&#10;Descripción generada automáticamente">
            <a:extLst>
              <a:ext uri="{FF2B5EF4-FFF2-40B4-BE49-F238E27FC236}">
                <a16:creationId xmlns:a16="http://schemas.microsoft.com/office/drawing/2014/main" id="{908F8685-31B7-0949-851B-64BB93F32DE9}"/>
              </a:ext>
            </a:extLst>
          </p:cNvPr>
          <p:cNvPicPr>
            <a:picLocks noChangeAspect="1"/>
          </p:cNvPicPr>
          <p:nvPr/>
        </p:nvPicPr>
        <p:blipFill>
          <a:blip r:embed="rId2"/>
          <a:stretch>
            <a:fillRect/>
          </a:stretch>
        </p:blipFill>
        <p:spPr>
          <a:xfrm>
            <a:off x="5022242" y="660995"/>
            <a:ext cx="7169758" cy="1236784"/>
          </a:xfrm>
          <a:prstGeom prst="rect">
            <a:avLst/>
          </a:prstGeom>
        </p:spPr>
      </p:pic>
      <p:sp>
        <p:nvSpPr>
          <p:cNvPr id="42" name="Rectangle 4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descr="Imagen que contiene cuchillo&#10;&#10;Descripción generada automáticamente">
            <a:extLst>
              <a:ext uri="{FF2B5EF4-FFF2-40B4-BE49-F238E27FC236}">
                <a16:creationId xmlns:a16="http://schemas.microsoft.com/office/drawing/2014/main" id="{79D83274-1C55-F649-80B1-6BC7DB57E547}"/>
              </a:ext>
            </a:extLst>
          </p:cNvPr>
          <p:cNvPicPr>
            <a:picLocks noChangeAspect="1"/>
          </p:cNvPicPr>
          <p:nvPr/>
        </p:nvPicPr>
        <p:blipFill>
          <a:blip r:embed="rId3"/>
          <a:stretch>
            <a:fillRect/>
          </a:stretch>
        </p:blipFill>
        <p:spPr>
          <a:xfrm>
            <a:off x="6084567" y="1953992"/>
            <a:ext cx="5586942" cy="2177475"/>
          </a:xfrm>
          <a:prstGeom prst="rect">
            <a:avLst/>
          </a:prstGeom>
        </p:spPr>
      </p:pic>
      <p:graphicFrame>
        <p:nvGraphicFramePr>
          <p:cNvPr id="11" name="Tabla 10">
            <a:extLst>
              <a:ext uri="{FF2B5EF4-FFF2-40B4-BE49-F238E27FC236}">
                <a16:creationId xmlns:a16="http://schemas.microsoft.com/office/drawing/2014/main" id="{29C20FA1-A2C6-0C45-8C89-A4FC986EA531}"/>
              </a:ext>
            </a:extLst>
          </p:cNvPr>
          <p:cNvGraphicFramePr>
            <a:graphicFrameLocks noGrp="1"/>
          </p:cNvGraphicFramePr>
          <p:nvPr>
            <p:extLst>
              <p:ext uri="{D42A27DB-BD31-4B8C-83A1-F6EECF244321}">
                <p14:modId xmlns:p14="http://schemas.microsoft.com/office/powerpoint/2010/main" val="2517216375"/>
              </p:ext>
            </p:extLst>
          </p:nvPr>
        </p:nvGraphicFramePr>
        <p:xfrm>
          <a:off x="2149476" y="3660648"/>
          <a:ext cx="2547962" cy="2950464"/>
        </p:xfrm>
        <a:graphic>
          <a:graphicData uri="http://schemas.openxmlformats.org/drawingml/2006/table">
            <a:tbl>
              <a:tblPr firstRow="1" bandRow="1">
                <a:tableStyleId>{22838BEF-8BB2-4498-84A7-C5851F593DF1}</a:tableStyleId>
              </a:tblPr>
              <a:tblGrid>
                <a:gridCol w="2547962">
                  <a:extLst>
                    <a:ext uri="{9D8B030D-6E8A-4147-A177-3AD203B41FA5}">
                      <a16:colId xmlns:a16="http://schemas.microsoft.com/office/drawing/2014/main" val="3599630605"/>
                    </a:ext>
                  </a:extLst>
                </a:gridCol>
              </a:tblGrid>
              <a:tr h="737616">
                <a:tc>
                  <a:txBody>
                    <a:bodyPr/>
                    <a:lstStyle/>
                    <a:p>
                      <a:pPr algn="ctr"/>
                      <a:r>
                        <a:rPr lang="es-ES" sz="3300" b="0"/>
                        <a:t>3</a:t>
                      </a:r>
                    </a:p>
                  </a:txBody>
                  <a:tcPr marL="167640" marR="167640" marT="83820" marB="83820">
                    <a:solidFill>
                      <a:schemeClr val="accent6"/>
                    </a:solidFill>
                  </a:tcPr>
                </a:tc>
                <a:extLst>
                  <a:ext uri="{0D108BD9-81ED-4DB2-BD59-A6C34878D82A}">
                    <a16:rowId xmlns:a16="http://schemas.microsoft.com/office/drawing/2014/main" val="1443353969"/>
                  </a:ext>
                </a:extLst>
              </a:tr>
              <a:tr h="737616">
                <a:tc>
                  <a:txBody>
                    <a:bodyPr/>
                    <a:lstStyle/>
                    <a:p>
                      <a:pPr algn="ctr"/>
                      <a:r>
                        <a:rPr lang="es-ES" sz="3300"/>
                        <a:t>2</a:t>
                      </a:r>
                    </a:p>
                  </a:txBody>
                  <a:tcPr marL="167640" marR="167640" marT="83820" marB="83820">
                    <a:solidFill>
                      <a:schemeClr val="accent6"/>
                    </a:solidFill>
                  </a:tcPr>
                </a:tc>
                <a:extLst>
                  <a:ext uri="{0D108BD9-81ED-4DB2-BD59-A6C34878D82A}">
                    <a16:rowId xmlns:a16="http://schemas.microsoft.com/office/drawing/2014/main" val="4170555153"/>
                  </a:ext>
                </a:extLst>
              </a:tr>
              <a:tr h="737616">
                <a:tc>
                  <a:txBody>
                    <a:bodyPr/>
                    <a:lstStyle/>
                    <a:p>
                      <a:pPr algn="ctr"/>
                      <a:r>
                        <a:rPr lang="es-ES" sz="3300"/>
                        <a:t>1</a:t>
                      </a:r>
                    </a:p>
                  </a:txBody>
                  <a:tcPr marL="167640" marR="167640" marT="83820" marB="83820">
                    <a:solidFill>
                      <a:srgbClr val="FF0000"/>
                    </a:solidFill>
                  </a:tcPr>
                </a:tc>
                <a:extLst>
                  <a:ext uri="{0D108BD9-81ED-4DB2-BD59-A6C34878D82A}">
                    <a16:rowId xmlns:a16="http://schemas.microsoft.com/office/drawing/2014/main" val="703614368"/>
                  </a:ext>
                </a:extLst>
              </a:tr>
              <a:tr h="737616">
                <a:tc>
                  <a:txBody>
                    <a:bodyPr/>
                    <a:lstStyle/>
                    <a:p>
                      <a:pPr algn="ctr"/>
                      <a:r>
                        <a:rPr lang="es-ES" sz="3300"/>
                        <a:t>0</a:t>
                      </a:r>
                    </a:p>
                  </a:txBody>
                  <a:tcPr marL="167640" marR="167640" marT="83820" marB="83820">
                    <a:solidFill>
                      <a:srgbClr val="FF0000"/>
                    </a:solidFill>
                  </a:tcPr>
                </a:tc>
                <a:extLst>
                  <a:ext uri="{0D108BD9-81ED-4DB2-BD59-A6C34878D82A}">
                    <a16:rowId xmlns:a16="http://schemas.microsoft.com/office/drawing/2014/main" val="4144441288"/>
                  </a:ext>
                </a:extLst>
              </a:tr>
            </a:tbl>
          </a:graphicData>
        </a:graphic>
      </p:graphicFrame>
      <p:pic>
        <p:nvPicPr>
          <p:cNvPr id="41" name="Imagen 40" descr="Imagen que contiene dibujo&#10;&#10;Descripción generada automáticamente">
            <a:extLst>
              <a:ext uri="{FF2B5EF4-FFF2-40B4-BE49-F238E27FC236}">
                <a16:creationId xmlns:a16="http://schemas.microsoft.com/office/drawing/2014/main" id="{468A460C-C24D-5246-848D-571ED5B92349}"/>
              </a:ext>
            </a:extLst>
          </p:cNvPr>
          <p:cNvPicPr>
            <a:picLocks noChangeAspect="1"/>
          </p:cNvPicPr>
          <p:nvPr/>
        </p:nvPicPr>
        <p:blipFill>
          <a:blip r:embed="rId4"/>
          <a:stretch>
            <a:fillRect/>
          </a:stretch>
        </p:blipFill>
        <p:spPr>
          <a:xfrm>
            <a:off x="10548934" y="146690"/>
            <a:ext cx="1307574" cy="365644"/>
          </a:xfrm>
          <a:prstGeom prst="rect">
            <a:avLst/>
          </a:prstGeom>
        </p:spPr>
      </p:pic>
    </p:spTree>
    <p:extLst>
      <p:ext uri="{BB962C8B-B14F-4D97-AF65-F5344CB8AC3E}">
        <p14:creationId xmlns:p14="http://schemas.microsoft.com/office/powerpoint/2010/main" val="356038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862D7F-73E1-BC4A-AB71-00B65396C087}"/>
              </a:ext>
            </a:extLst>
          </p:cNvPr>
          <p:cNvSpPr>
            <a:spLocks noGrp="1"/>
          </p:cNvSpPr>
          <p:nvPr>
            <p:ph type="title"/>
          </p:nvPr>
        </p:nvSpPr>
        <p:spPr/>
        <p:txBody>
          <a:bodyPr/>
          <a:lstStyle/>
          <a:p>
            <a:r>
              <a:rPr lang="es-ES"/>
              <a:t>Ejemplo de calificación del examen DELE B1</a:t>
            </a:r>
          </a:p>
        </p:txBody>
      </p:sp>
      <p:pic>
        <p:nvPicPr>
          <p:cNvPr id="5" name="Marcador de contenido 4" descr="Captura de pantalla de un celular&#10;&#10;Descripción generada automáticamente">
            <a:extLst>
              <a:ext uri="{FF2B5EF4-FFF2-40B4-BE49-F238E27FC236}">
                <a16:creationId xmlns:a16="http://schemas.microsoft.com/office/drawing/2014/main" id="{B4BFF95D-2DD1-5641-9952-349E96287604}"/>
              </a:ext>
            </a:extLst>
          </p:cNvPr>
          <p:cNvPicPr>
            <a:picLocks noGrp="1" noChangeAspect="1"/>
          </p:cNvPicPr>
          <p:nvPr>
            <p:ph idx="1"/>
          </p:nvPr>
        </p:nvPicPr>
        <p:blipFill>
          <a:blip r:embed="rId2"/>
          <a:stretch>
            <a:fillRect/>
          </a:stretch>
        </p:blipFill>
        <p:spPr>
          <a:xfrm>
            <a:off x="168004" y="1690688"/>
            <a:ext cx="8733107" cy="4684121"/>
          </a:xfrm>
        </p:spPr>
      </p:pic>
      <p:pic>
        <p:nvPicPr>
          <p:cNvPr id="6" name="Imagen 5" descr="Imagen que contiene dibujo&#10;&#10;Descripción generada automáticamente">
            <a:extLst>
              <a:ext uri="{FF2B5EF4-FFF2-40B4-BE49-F238E27FC236}">
                <a16:creationId xmlns:a16="http://schemas.microsoft.com/office/drawing/2014/main" id="{6D9D9FF2-1F48-634B-9ECC-4004CA585928}"/>
              </a:ext>
            </a:extLst>
          </p:cNvPr>
          <p:cNvPicPr>
            <a:picLocks noChangeAspect="1"/>
          </p:cNvPicPr>
          <p:nvPr/>
        </p:nvPicPr>
        <p:blipFill>
          <a:blip r:embed="rId3"/>
          <a:stretch>
            <a:fillRect/>
          </a:stretch>
        </p:blipFill>
        <p:spPr>
          <a:xfrm>
            <a:off x="10548934" y="146690"/>
            <a:ext cx="1307574" cy="365644"/>
          </a:xfrm>
          <a:prstGeom prst="rect">
            <a:avLst/>
          </a:prstGeom>
        </p:spPr>
      </p:pic>
    </p:spTree>
    <p:extLst>
      <p:ext uri="{BB962C8B-B14F-4D97-AF65-F5344CB8AC3E}">
        <p14:creationId xmlns:p14="http://schemas.microsoft.com/office/powerpoint/2010/main" val="4286967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4670E7-976B-3A4B-AD96-60AA46A390D0}"/>
              </a:ext>
            </a:extLst>
          </p:cNvPr>
          <p:cNvSpPr>
            <a:spLocks noGrp="1"/>
          </p:cNvSpPr>
          <p:nvPr>
            <p:ph type="title"/>
          </p:nvPr>
        </p:nvSpPr>
        <p:spPr>
          <a:xfrm>
            <a:off x="-1239982" y="281999"/>
            <a:ext cx="10515600" cy="1325563"/>
          </a:xfrm>
        </p:spPr>
        <p:txBody>
          <a:bodyPr>
            <a:normAutofit/>
          </a:bodyPr>
          <a:lstStyle/>
          <a:p>
            <a:pPr algn="ctr"/>
            <a:r>
              <a:rPr lang="es-ES"/>
              <a:t>¡EL TIEMPO ES TU AMIGO!</a:t>
            </a:r>
          </a:p>
        </p:txBody>
      </p:sp>
      <p:graphicFrame>
        <p:nvGraphicFramePr>
          <p:cNvPr id="11" name="Marcador de contenido 2">
            <a:extLst>
              <a:ext uri="{FF2B5EF4-FFF2-40B4-BE49-F238E27FC236}">
                <a16:creationId xmlns:a16="http://schemas.microsoft.com/office/drawing/2014/main" id="{B750CD2D-ACFB-4C98-A1F5-78D38BD64D5A}"/>
              </a:ext>
            </a:extLst>
          </p:cNvPr>
          <p:cNvGraphicFramePr>
            <a:graphicFrameLocks noGrp="1"/>
          </p:cNvGraphicFramePr>
          <p:nvPr>
            <p:ph idx="1"/>
            <p:extLst>
              <p:ext uri="{D42A27DB-BD31-4B8C-83A1-F6EECF244321}">
                <p14:modId xmlns:p14="http://schemas.microsoft.com/office/powerpoint/2010/main" val="4074684657"/>
              </p:ext>
            </p:extLst>
          </p:nvPr>
        </p:nvGraphicFramePr>
        <p:xfrm>
          <a:off x="-533400" y="1828800"/>
          <a:ext cx="8569036" cy="2660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19E39B2B-AB93-674F-AE8F-A9744E4D7BC3}"/>
              </a:ext>
            </a:extLst>
          </p:cNvPr>
          <p:cNvSpPr txBox="1"/>
          <p:nvPr/>
        </p:nvSpPr>
        <p:spPr>
          <a:xfrm>
            <a:off x="886690" y="4710111"/>
            <a:ext cx="7467600" cy="400110"/>
          </a:xfrm>
          <a:prstGeom prst="rect">
            <a:avLst/>
          </a:prstGeom>
          <a:noFill/>
        </p:spPr>
        <p:txBody>
          <a:bodyPr wrap="square" rtlCol="0">
            <a:spAutoFit/>
          </a:bodyPr>
          <a:lstStyle/>
          <a:p>
            <a:r>
              <a:rPr lang="es-ES" sz="2000"/>
              <a:t>ESTRATEGIA</a:t>
            </a:r>
            <a:r>
              <a:rPr lang="es-ES"/>
              <a:t>  </a:t>
            </a:r>
            <a:r>
              <a:rPr lang="es-ES">
                <a:sym typeface="Wingdings" pitchFamily="2" charset="2"/>
              </a:rPr>
              <a:t>  12 minutos por tarea  = 60 minutos</a:t>
            </a:r>
            <a:endParaRPr lang="es-ES"/>
          </a:p>
        </p:txBody>
      </p:sp>
      <p:sp>
        <p:nvSpPr>
          <p:cNvPr id="10" name="CuadroTexto 9">
            <a:extLst>
              <a:ext uri="{FF2B5EF4-FFF2-40B4-BE49-F238E27FC236}">
                <a16:creationId xmlns:a16="http://schemas.microsoft.com/office/drawing/2014/main" id="{E09DC1CD-BE74-5643-AA14-30B4D4C9B40D}"/>
              </a:ext>
            </a:extLst>
          </p:cNvPr>
          <p:cNvSpPr txBox="1"/>
          <p:nvPr/>
        </p:nvSpPr>
        <p:spPr>
          <a:xfrm>
            <a:off x="886690" y="5555673"/>
            <a:ext cx="2687783" cy="400110"/>
          </a:xfrm>
          <a:prstGeom prst="rect">
            <a:avLst/>
          </a:prstGeom>
          <a:noFill/>
        </p:spPr>
        <p:txBody>
          <a:bodyPr wrap="square" rtlCol="0">
            <a:spAutoFit/>
          </a:bodyPr>
          <a:lstStyle/>
          <a:p>
            <a:r>
              <a:rPr lang="es-ES"/>
              <a:t>10 </a:t>
            </a:r>
            <a:r>
              <a:rPr lang="es-ES" sz="2000"/>
              <a:t>MINUTOS</a:t>
            </a:r>
            <a:r>
              <a:rPr lang="es-ES"/>
              <a:t> PARA</a:t>
            </a:r>
          </a:p>
        </p:txBody>
      </p:sp>
      <p:cxnSp>
        <p:nvCxnSpPr>
          <p:cNvPr id="13" name="Conector recto de flecha 12">
            <a:extLst>
              <a:ext uri="{FF2B5EF4-FFF2-40B4-BE49-F238E27FC236}">
                <a16:creationId xmlns:a16="http://schemas.microsoft.com/office/drawing/2014/main" id="{D627D54F-A035-674A-8379-AEA45343776D}"/>
              </a:ext>
            </a:extLst>
          </p:cNvPr>
          <p:cNvCxnSpPr/>
          <p:nvPr/>
        </p:nvCxnSpPr>
        <p:spPr>
          <a:xfrm flipV="1">
            <a:off x="2864427" y="5493660"/>
            <a:ext cx="1039091" cy="184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80A01B3F-F97B-2E42-958B-75A2F94DADFD}"/>
              </a:ext>
            </a:extLst>
          </p:cNvPr>
          <p:cNvCxnSpPr>
            <a:cxnSpLocks/>
          </p:cNvCxnSpPr>
          <p:nvPr/>
        </p:nvCxnSpPr>
        <p:spPr>
          <a:xfrm>
            <a:off x="2864427" y="5800978"/>
            <a:ext cx="886691" cy="461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3AF2E7D0-2D3E-CF43-8D92-135834B31963}"/>
              </a:ext>
            </a:extLst>
          </p:cNvPr>
          <p:cNvSpPr txBox="1"/>
          <p:nvPr/>
        </p:nvSpPr>
        <p:spPr>
          <a:xfrm>
            <a:off x="3997037" y="5278674"/>
            <a:ext cx="3080010" cy="369332"/>
          </a:xfrm>
          <a:prstGeom prst="rect">
            <a:avLst/>
          </a:prstGeom>
          <a:noFill/>
        </p:spPr>
        <p:txBody>
          <a:bodyPr wrap="none" rtlCol="0">
            <a:spAutoFit/>
          </a:bodyPr>
          <a:lstStyle/>
          <a:p>
            <a:r>
              <a:rPr lang="es-ES"/>
              <a:t>5 minutos HOJA DE RESPUESTA</a:t>
            </a:r>
          </a:p>
        </p:txBody>
      </p:sp>
      <p:sp>
        <p:nvSpPr>
          <p:cNvPr id="19" name="CuadroTexto 18">
            <a:extLst>
              <a:ext uri="{FF2B5EF4-FFF2-40B4-BE49-F238E27FC236}">
                <a16:creationId xmlns:a16="http://schemas.microsoft.com/office/drawing/2014/main" id="{94609B20-48EB-2642-9B60-F72D82C96AAF}"/>
              </a:ext>
            </a:extLst>
          </p:cNvPr>
          <p:cNvSpPr txBox="1"/>
          <p:nvPr/>
        </p:nvSpPr>
        <p:spPr>
          <a:xfrm>
            <a:off x="3997037" y="6031902"/>
            <a:ext cx="3080010" cy="400110"/>
          </a:xfrm>
          <a:prstGeom prst="rect">
            <a:avLst/>
          </a:prstGeom>
          <a:solidFill>
            <a:srgbClr val="FFFF00"/>
          </a:solidFill>
          <a:ln>
            <a:solidFill>
              <a:srgbClr val="FF0000"/>
            </a:solidFill>
          </a:ln>
        </p:spPr>
        <p:txBody>
          <a:bodyPr wrap="square" rtlCol="0">
            <a:spAutoFit/>
          </a:bodyPr>
          <a:lstStyle/>
          <a:p>
            <a:r>
              <a:rPr lang="es-ES"/>
              <a:t>5 </a:t>
            </a:r>
            <a:r>
              <a:rPr lang="es-ES" sz="2000"/>
              <a:t>minutos</a:t>
            </a:r>
            <a:r>
              <a:rPr lang="es-ES"/>
              <a:t> LECTURA AUDITIVA</a:t>
            </a:r>
          </a:p>
        </p:txBody>
      </p:sp>
      <p:pic>
        <p:nvPicPr>
          <p:cNvPr id="20" name="Imagen 19" descr="Imagen que contiene dibujo&#10;&#10;Descripción generada automáticamente">
            <a:extLst>
              <a:ext uri="{FF2B5EF4-FFF2-40B4-BE49-F238E27FC236}">
                <a16:creationId xmlns:a16="http://schemas.microsoft.com/office/drawing/2014/main" id="{7046F578-556A-204A-9CD0-2A1CF25F7ACF}"/>
              </a:ext>
            </a:extLst>
          </p:cNvPr>
          <p:cNvPicPr>
            <a:picLocks noChangeAspect="1"/>
          </p:cNvPicPr>
          <p:nvPr/>
        </p:nvPicPr>
        <p:blipFill>
          <a:blip r:embed="rId7"/>
          <a:stretch>
            <a:fillRect/>
          </a:stretch>
        </p:blipFill>
        <p:spPr>
          <a:xfrm>
            <a:off x="10525183" y="281999"/>
            <a:ext cx="1307574" cy="365644"/>
          </a:xfrm>
          <a:prstGeom prst="rect">
            <a:avLst/>
          </a:prstGeom>
        </p:spPr>
      </p:pic>
    </p:spTree>
    <p:extLst>
      <p:ext uri="{BB962C8B-B14F-4D97-AF65-F5344CB8AC3E}">
        <p14:creationId xmlns:p14="http://schemas.microsoft.com/office/powerpoint/2010/main" val="411814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7" grpId="0"/>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767EFA-4A6D-DA4D-B965-DE3323FE845A}"/>
              </a:ext>
            </a:extLst>
          </p:cNvPr>
          <p:cNvSpPr>
            <a:spLocks noGrp="1"/>
          </p:cNvSpPr>
          <p:nvPr>
            <p:ph type="title"/>
          </p:nvPr>
        </p:nvSpPr>
        <p:spPr>
          <a:xfrm>
            <a:off x="1136428" y="627564"/>
            <a:ext cx="7474172" cy="1325563"/>
          </a:xfrm>
        </p:spPr>
        <p:txBody>
          <a:bodyPr>
            <a:normAutofit/>
          </a:bodyPr>
          <a:lstStyle/>
          <a:p>
            <a:r>
              <a:rPr lang="es-ES"/>
              <a:t>Estrategia del tiempo para la prueba escrita.</a:t>
            </a:r>
          </a:p>
        </p:txBody>
      </p:sp>
      <p:sp>
        <p:nvSpPr>
          <p:cNvPr id="3" name="Marcador de contenido 2">
            <a:extLst>
              <a:ext uri="{FF2B5EF4-FFF2-40B4-BE49-F238E27FC236}">
                <a16:creationId xmlns:a16="http://schemas.microsoft.com/office/drawing/2014/main" id="{A7615E2E-7E40-814C-A337-4DA935536568}"/>
              </a:ext>
            </a:extLst>
          </p:cNvPr>
          <p:cNvSpPr>
            <a:spLocks noGrp="1"/>
          </p:cNvSpPr>
          <p:nvPr>
            <p:ph idx="1"/>
          </p:nvPr>
        </p:nvSpPr>
        <p:spPr>
          <a:xfrm>
            <a:off x="1072183" y="2266450"/>
            <a:ext cx="4837651" cy="1531827"/>
          </a:xfrm>
        </p:spPr>
        <p:txBody>
          <a:bodyPr anchor="ctr">
            <a:normAutofit/>
          </a:bodyPr>
          <a:lstStyle/>
          <a:p>
            <a:r>
              <a:rPr lang="es-ES" sz="2400" u="sng"/>
              <a:t>TAREA 1. </a:t>
            </a:r>
            <a:r>
              <a:rPr lang="es-ES" sz="2400"/>
              <a:t>5 minutos para leer y tomar notas. 20 minutos para escribir el texto</a:t>
            </a:r>
          </a:p>
          <a:p>
            <a:endParaRPr lang="es-ES" sz="240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DAD8700C-C04C-449F-9663-7B6955C2A6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13" name="Marcador de contenido 2">
            <a:extLst>
              <a:ext uri="{FF2B5EF4-FFF2-40B4-BE49-F238E27FC236}">
                <a16:creationId xmlns:a16="http://schemas.microsoft.com/office/drawing/2014/main" id="{40DD7AFE-D8D4-5A49-9FDE-9A614087D203}"/>
              </a:ext>
            </a:extLst>
          </p:cNvPr>
          <p:cNvSpPr txBox="1">
            <a:spLocks/>
          </p:cNvSpPr>
          <p:nvPr/>
        </p:nvSpPr>
        <p:spPr>
          <a:xfrm>
            <a:off x="1072184" y="3602881"/>
            <a:ext cx="4837651" cy="153182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u="sng"/>
              <a:t>TAREA 2. </a:t>
            </a:r>
            <a:r>
              <a:rPr lang="es-ES" sz="2400"/>
              <a:t>5 minutos para leer y tomar notas. 20 minutos para escribir el texto</a:t>
            </a:r>
          </a:p>
          <a:p>
            <a:endParaRPr lang="es-ES" sz="2400"/>
          </a:p>
        </p:txBody>
      </p:sp>
      <p:sp>
        <p:nvSpPr>
          <p:cNvPr id="14" name="Marcador de contenido 2">
            <a:extLst>
              <a:ext uri="{FF2B5EF4-FFF2-40B4-BE49-F238E27FC236}">
                <a16:creationId xmlns:a16="http://schemas.microsoft.com/office/drawing/2014/main" id="{93B90802-B9F1-484D-BD8E-7AE9E8A51AE3}"/>
              </a:ext>
            </a:extLst>
          </p:cNvPr>
          <p:cNvSpPr txBox="1">
            <a:spLocks/>
          </p:cNvSpPr>
          <p:nvPr/>
        </p:nvSpPr>
        <p:spPr>
          <a:xfrm>
            <a:off x="1007939" y="5134708"/>
            <a:ext cx="4837651" cy="153182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a:t>10 minutos para repasar la ortografía. </a:t>
            </a:r>
          </a:p>
          <a:p>
            <a:endParaRPr lang="es-ES" sz="2400"/>
          </a:p>
        </p:txBody>
      </p:sp>
      <p:pic>
        <p:nvPicPr>
          <p:cNvPr id="9" name="Imagen 8" descr="Imagen que contiene dibujo&#10;&#10;Descripción generada automáticamente">
            <a:extLst>
              <a:ext uri="{FF2B5EF4-FFF2-40B4-BE49-F238E27FC236}">
                <a16:creationId xmlns:a16="http://schemas.microsoft.com/office/drawing/2014/main" id="{932C9793-A666-D846-B385-91606003656C}"/>
              </a:ext>
            </a:extLst>
          </p:cNvPr>
          <p:cNvPicPr>
            <a:picLocks noChangeAspect="1"/>
          </p:cNvPicPr>
          <p:nvPr/>
        </p:nvPicPr>
        <p:blipFill>
          <a:blip r:embed="rId4"/>
          <a:stretch>
            <a:fillRect/>
          </a:stretch>
        </p:blipFill>
        <p:spPr>
          <a:xfrm>
            <a:off x="10525183" y="281999"/>
            <a:ext cx="1307574" cy="365644"/>
          </a:xfrm>
          <a:prstGeom prst="rect">
            <a:avLst/>
          </a:prstGeom>
        </p:spPr>
      </p:pic>
    </p:spTree>
    <p:extLst>
      <p:ext uri="{BB962C8B-B14F-4D97-AF65-F5344CB8AC3E}">
        <p14:creationId xmlns:p14="http://schemas.microsoft.com/office/powerpoint/2010/main" val="360685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P spid="1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1134</Words>
  <Application>Microsoft Macintosh PowerPoint</Application>
  <PresentationFormat>Panorámica</PresentationFormat>
  <Paragraphs>155</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 DELE EXPRESS B1  Cursor de preparación al examen DELE </vt:lpstr>
      <vt:lpstr>Para aprobar el DELE B1 tengo que saber…</vt:lpstr>
      <vt:lpstr>Presentación de PowerPoint</vt:lpstr>
      <vt:lpstr>¡CÓMO SE EVALÚA EL EXAMEN DELE B1</vt:lpstr>
      <vt:lpstr>Cómo se evalúa el examen DELE B1</vt:lpstr>
      <vt:lpstr>Cómo se evalúa el examen DELE B1</vt:lpstr>
      <vt:lpstr>Ejemplo de calificación del examen DELE B1</vt:lpstr>
      <vt:lpstr>¡EL TIEMPO ES TU AMIGO!</vt:lpstr>
      <vt:lpstr>Estrategia del tiempo para la prueba escrita.</vt:lpstr>
      <vt:lpstr>Cómo conseguir estar apto en la Prueba de expresión e interacción escritas. </vt:lpstr>
      <vt:lpstr>Ejemplo tarea 1 escrita: interacción</vt:lpstr>
      <vt:lpstr>Ejemplo tarea 2 escrita: opción 1 Expresión</vt:lpstr>
      <vt:lpstr>Ejemplo tarea 2 escrita: opción 2 Expresión</vt:lpstr>
      <vt:lpstr>Cómo conseguir estar apto en la Prueba de interacción y expresión Orales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DELE EXPRESS B1  Curso de preparación al examen DELE </dc:title>
  <dc:creator>Francisco Pardines</dc:creator>
  <cp:lastModifiedBy>Francisco Pardines</cp:lastModifiedBy>
  <cp:revision>14</cp:revision>
  <dcterms:created xsi:type="dcterms:W3CDTF">2020-04-22T16:50:23Z</dcterms:created>
  <dcterms:modified xsi:type="dcterms:W3CDTF">2020-05-04T16:25:58Z</dcterms:modified>
</cp:coreProperties>
</file>